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26"/>
  </p:notesMasterIdLst>
  <p:sldIdLst>
    <p:sldId id="257" r:id="rId3"/>
    <p:sldId id="259" r:id="rId4"/>
    <p:sldId id="258" r:id="rId5"/>
    <p:sldId id="260" r:id="rId6"/>
    <p:sldId id="292" r:id="rId7"/>
    <p:sldId id="299" r:id="rId8"/>
    <p:sldId id="261" r:id="rId9"/>
    <p:sldId id="290" r:id="rId10"/>
    <p:sldId id="309" r:id="rId11"/>
    <p:sldId id="295" r:id="rId12"/>
    <p:sldId id="294" r:id="rId13"/>
    <p:sldId id="280" r:id="rId14"/>
    <p:sldId id="279" r:id="rId15"/>
    <p:sldId id="302" r:id="rId16"/>
    <p:sldId id="281" r:id="rId17"/>
    <p:sldId id="284" r:id="rId18"/>
    <p:sldId id="287" r:id="rId19"/>
    <p:sldId id="296" r:id="rId20"/>
    <p:sldId id="310" r:id="rId21"/>
    <p:sldId id="297" r:id="rId22"/>
    <p:sldId id="298" r:id="rId23"/>
    <p:sldId id="312" r:id="rId24"/>
    <p:sldId id="31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imi, Nitu" initials="PN" lastIdx="0" clrIdx="0">
    <p:extLst>
      <p:ext uri="{19B8F6BF-5375-455C-9EA6-DF929625EA0E}">
        <p15:presenceInfo xmlns:p15="http://schemas.microsoft.com/office/powerpoint/2012/main" userId="S-1-5-21-1407069837-2091007605-538272213-3909957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38" autoAdjust="0"/>
    <p:restoredTop sz="94860" autoAdjust="0"/>
  </p:normalViewPr>
  <p:slideViewPr>
    <p:cSldViewPr snapToGrid="0">
      <p:cViewPr varScale="1">
        <p:scale>
          <a:sx n="105" d="100"/>
          <a:sy n="105" d="100"/>
        </p:scale>
        <p:origin x="1336" y="184"/>
      </p:cViewPr>
      <p:guideLst/>
    </p:cSldViewPr>
  </p:slideViewPr>
  <p:outlineViewPr>
    <p:cViewPr>
      <p:scale>
        <a:sx n="33" d="100"/>
        <a:sy n="33" d="100"/>
      </p:scale>
      <p:origin x="0" y="-101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AF83F-C804-4BD0-9324-151148FEB9CD}" type="datetimeFigureOut">
              <a:rPr lang="en-US" smtClean="0"/>
              <a:t>8/2/23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E1D33-C61E-4C1A-9575-C21D1EDAD40A}" type="slidenum">
              <a:rPr lang="en-US" smtClean="0"/>
              <a:t>‹#›</a:t>
            </a:fld>
            <a:endParaRPr lang="en-US" dirty="0"/>
          </a:p>
        </p:txBody>
      </p:sp>
    </p:spTree>
    <p:extLst>
      <p:ext uri="{BB962C8B-B14F-4D97-AF65-F5344CB8AC3E}">
        <p14:creationId xmlns:p14="http://schemas.microsoft.com/office/powerpoint/2010/main" val="3662267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container-solutions.com/kubernetes-deployment-strategies#kubernetes-recreate" TargetMode="External"/><Relationship Id="rId7" Type="http://schemas.openxmlformats.org/officeDocument/2006/relationships/hyperlink" Target="https://blog.container-solutions.com/kubernetes-deployment-strategies#kubernetes-a-b-testing"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blog.container-solutions.com/kubernetes-deployment-strategies#kubernetes-canary" TargetMode="External"/><Relationship Id="rId5" Type="http://schemas.openxmlformats.org/officeDocument/2006/relationships/hyperlink" Target="https://blog.container-solutions.com/kubernetes-deployment-strategies#kubernetes-blue-green" TargetMode="External"/><Relationship Id="rId4" Type="http://schemas.openxmlformats.org/officeDocument/2006/relationships/hyperlink" Target="https://blog.container-solutions.com/kubernetes-deployment-strategies#kubernetes-ramped"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blog.container-solutions.com/kubernetes-deployment-strategies#kubernetes-recreate" TargetMode="External"/><Relationship Id="rId7" Type="http://schemas.openxmlformats.org/officeDocument/2006/relationships/hyperlink" Target="https://blog.container-solutions.com/kubernetes-deployment-strategies#kubernetes-a-b-testing"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blog.container-solutions.com/kubernetes-deployment-strategies#kubernetes-canary" TargetMode="External"/><Relationship Id="rId5" Type="http://schemas.openxmlformats.org/officeDocument/2006/relationships/hyperlink" Target="https://blog.container-solutions.com/kubernetes-deployment-strategies#kubernetes-blue-green" TargetMode="External"/><Relationship Id="rId4" Type="http://schemas.openxmlformats.org/officeDocument/2006/relationships/hyperlink" Target="https://blog.container-solutions.com/kubernetes-deployment-strategies#kubernetes-ramped"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658810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2717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baseline="0" dirty="0"/>
              <a:t>S3 Archive Pricing – https://aws.amazon.com/s3/pricing/</a:t>
            </a:r>
          </a:p>
          <a:p>
            <a:pPr marL="0" indent="0">
              <a:buFont typeface="Arial" panose="020B0604020202020204" pitchFamily="34" charset="0"/>
              <a:buNone/>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Code</a:t>
            </a:r>
            <a:r>
              <a:rPr lang="en-US" sz="1200" b="1" i="0" kern="1200" baseline="0" dirty="0">
                <a:solidFill>
                  <a:schemeClr val="tx1"/>
                </a:solidFill>
                <a:effectLst/>
                <a:latin typeface="+mn-lt"/>
                <a:ea typeface="+mn-ea"/>
                <a:cs typeface="+mn-cs"/>
              </a:rPr>
              <a:t> Commit pricing - https://aws.amazon.com/codecommit/pricing/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baseline="0" dirty="0">
              <a:solidFill>
                <a:schemeClr val="tx1"/>
              </a:solidFill>
              <a:effectLst/>
              <a:latin typeface="+mn-lt"/>
              <a:ea typeface="+mn-ea"/>
              <a:cs typeface="+mn-cs"/>
            </a:endParaRPr>
          </a:p>
          <a:p>
            <a:r>
              <a:rPr lang="en-US" b="1" dirty="0"/>
              <a:t>CodePipeline</a:t>
            </a:r>
            <a:r>
              <a:rPr lang="en-US" b="1" baseline="0" dirty="0"/>
              <a:t> – https://aws.amazon.com/codepipeline/pricing/</a:t>
            </a:r>
          </a:p>
          <a:p>
            <a:endParaRPr lang="en-US" b="1" baseline="0" dirty="0"/>
          </a:p>
          <a:p>
            <a:r>
              <a:rPr lang="en-US" b="1" baseline="0" dirty="0"/>
              <a:t>CodeBuild - https://aws.amazon.com/codebuild/pricing/</a:t>
            </a:r>
          </a:p>
          <a:p>
            <a:endParaRPr lang="en-US" b="1" baseline="0" dirty="0"/>
          </a:p>
          <a:p>
            <a:r>
              <a:rPr lang="en-US" b="1" baseline="0" dirty="0"/>
              <a:t>Parameter Store: https://aws.amazon.com/systems-manager/pricing/</a:t>
            </a:r>
          </a:p>
          <a:p>
            <a:endParaRPr lang="en-US" b="1" dirty="0"/>
          </a:p>
          <a:p>
            <a:r>
              <a:rPr lang="en-US" b="1" baseline="0" dirty="0"/>
              <a:t>EKS: pricing: https://aws.amazon.com/eks/pricing/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Graviton M6g.large</a:t>
            </a:r>
            <a:r>
              <a:rPr lang="en-US" sz="1200" b="1" i="0" kern="1200" baseline="0" dirty="0">
                <a:solidFill>
                  <a:schemeClr val="tx1"/>
                </a:solidFill>
                <a:effectLst/>
                <a:latin typeface="+mn-lt"/>
                <a:ea typeface="+mn-ea"/>
                <a:cs typeface="+mn-cs"/>
              </a:rPr>
              <a:t> https://aws.amazon.com/ec2/pricing/on-demand/</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ECR pricing: https://aws.amazon.com/ecr/pricing/</a:t>
            </a:r>
            <a:br>
              <a:rPr lang="en-US" sz="1200" b="1"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CodeDeploy</a:t>
            </a:r>
            <a:r>
              <a:rPr lang="en-US" sz="1200" b="1" i="0" kern="1200" baseline="0" dirty="0">
                <a:solidFill>
                  <a:schemeClr val="tx1"/>
                </a:solidFill>
                <a:effectLst/>
                <a:latin typeface="+mn-lt"/>
                <a:ea typeface="+mn-ea"/>
                <a:cs typeface="+mn-cs"/>
              </a:rPr>
              <a:t> Pricing : https://aws.amazon.com/codedeploy/pricing/</a:t>
            </a:r>
          </a:p>
          <a:p>
            <a:endParaRPr lang="en-US" sz="1200" b="1" i="0" kern="1200" baseline="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Spot</a:t>
            </a:r>
            <a:r>
              <a:rPr lang="en-US" sz="1200" b="1" i="0" kern="1200" baseline="0" dirty="0">
                <a:solidFill>
                  <a:schemeClr val="tx1"/>
                </a:solidFill>
                <a:effectLst/>
                <a:latin typeface="+mn-lt"/>
                <a:ea typeface="+mn-ea"/>
                <a:cs typeface="+mn-cs"/>
              </a:rPr>
              <a:t> Pricing: https://aws.amazon.com/ec2/spot/pricing/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AWS</a:t>
            </a:r>
            <a:r>
              <a:rPr lang="en-US" sz="1200" b="1" i="0" kern="1200" baseline="0" dirty="0">
                <a:solidFill>
                  <a:schemeClr val="tx1"/>
                </a:solidFill>
                <a:effectLst/>
                <a:latin typeface="+mn-lt"/>
                <a:ea typeface="+mn-ea"/>
                <a:cs typeface="+mn-cs"/>
              </a:rPr>
              <a:t> VPN pricing: https://aws.amazon.com/vpn/pricing/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Direct Connect: https://aws.amazon.com/directconnect/pricing/</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VPN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Vs Direct</a:t>
            </a:r>
            <a:r>
              <a:rPr lang="en-US" sz="1200" b="0" i="0" kern="1200" baseline="0" dirty="0">
                <a:solidFill>
                  <a:schemeClr val="tx1"/>
                </a:solidFill>
                <a:effectLst/>
                <a:latin typeface="+mn-lt"/>
                <a:ea typeface="+mn-ea"/>
                <a:cs typeface="+mn-cs"/>
              </a:rPr>
              <a:t> Connect</a:t>
            </a:r>
          </a:p>
          <a:p>
            <a:r>
              <a:rPr lang="en-US" sz="1200" b="0" i="0" kern="1200" dirty="0">
                <a:solidFill>
                  <a:schemeClr val="tx1"/>
                </a:solidFill>
                <a:effectLst/>
                <a:latin typeface="+mn-lt"/>
                <a:ea typeface="+mn-ea"/>
                <a:cs typeface="+mn-cs"/>
              </a:rPr>
              <a:t>$0.09 per GB data transfer out  +$0.05 per VPN Connection Hour    $0.02  per GB data transfer out + Port hour fees(0.30+/</a:t>
            </a:r>
            <a:r>
              <a:rPr lang="en-US" sz="1200" b="0" i="0" kern="1200" baseline="0" dirty="0">
                <a:solidFill>
                  <a:schemeClr val="tx1"/>
                </a:solidFill>
                <a:effectLst/>
                <a:latin typeface="+mn-lt"/>
                <a:ea typeface="+mn-ea"/>
                <a:cs typeface="+mn-cs"/>
              </a:rPr>
              <a:t> for 1G</a:t>
            </a:r>
            <a:r>
              <a:rPr lang="en-US" sz="1200" b="0" i="0" kern="120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81DF22-D780-4A7C-9D16-9F508D7EE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597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Service</a:t>
            </a:r>
            <a:r>
              <a:rPr lang="en-US" b="1" baseline="0" dirty="0"/>
              <a:t> pricing </a:t>
            </a:r>
            <a:r>
              <a:rPr lang="en-US" b="1" baseline="0" dirty="0" err="1"/>
              <a:t>references:</a:t>
            </a:r>
            <a:r>
              <a:rPr lang="en-US" sz="1200" b="0" i="0" kern="1200" dirty="0" err="1">
                <a:solidFill>
                  <a:schemeClr val="tx1"/>
                </a:solidFill>
                <a:effectLst/>
                <a:latin typeface="+mn-lt"/>
                <a:ea typeface="+mn-ea"/>
                <a:cs typeface="+mn-cs"/>
              </a:rPr>
              <a:t>Build</a:t>
            </a:r>
            <a:r>
              <a:rPr lang="en-US" sz="1200" b="0" i="0" kern="1200" dirty="0">
                <a:solidFill>
                  <a:schemeClr val="tx1"/>
                </a:solidFill>
                <a:effectLst/>
                <a:latin typeface="+mn-lt"/>
                <a:ea typeface="+mn-ea"/>
                <a:cs typeface="+mn-cs"/>
              </a:rPr>
              <a:t> minutes = 100 builds * 5 minutes = 500 build minutes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Code</a:t>
            </a:r>
            <a:r>
              <a:rPr lang="en-US" sz="1200" b="1" i="0" kern="1200" baseline="0" dirty="0">
                <a:solidFill>
                  <a:schemeClr val="tx1"/>
                </a:solidFill>
                <a:effectLst/>
                <a:latin typeface="+mn-lt"/>
                <a:ea typeface="+mn-ea"/>
                <a:cs typeface="+mn-cs"/>
              </a:rPr>
              <a:t> Commit pricing: https://aws.amazon.com/codecommit/pricing/</a:t>
            </a:r>
          </a:p>
          <a:p>
            <a:r>
              <a:rPr lang="en-US" b="0" dirty="0"/>
              <a:t>First</a:t>
            </a:r>
            <a:r>
              <a:rPr lang="en-US" b="0" baseline="0" dirty="0"/>
              <a:t> 5 users are free, $1.00 per month  1500 developers - 200  - one application 8 developers</a:t>
            </a:r>
            <a:endParaRPr lang="en-US" b="1" dirty="0"/>
          </a:p>
          <a:p>
            <a:r>
              <a:rPr lang="en-US" b="1" dirty="0" err="1"/>
              <a:t>Codepipeline</a:t>
            </a:r>
            <a:r>
              <a:rPr lang="en-US" b="1" baseline="0" dirty="0"/>
              <a:t> – https://aws.amazon.com/codepipeline/pricing/</a:t>
            </a:r>
          </a:p>
          <a:p>
            <a:r>
              <a:rPr lang="en-US" b="0" baseline="0" dirty="0"/>
              <a:t>1 Application active (with at least one code change/month)</a:t>
            </a:r>
          </a:p>
          <a:p>
            <a:r>
              <a:rPr lang="en-US" b="1" baseline="0" dirty="0" err="1"/>
              <a:t>CodeBuild</a:t>
            </a:r>
            <a:r>
              <a:rPr lang="en-US" b="1" baseline="0" dirty="0"/>
              <a:t> - https://aws.amazon.com/codebuild/pricing/</a:t>
            </a:r>
          </a:p>
          <a:p>
            <a:r>
              <a:rPr lang="en-US" sz="1200" b="0" i="0" kern="1200" dirty="0">
                <a:solidFill>
                  <a:schemeClr val="tx1"/>
                </a:solidFill>
                <a:effectLst/>
                <a:latin typeface="+mn-lt"/>
                <a:ea typeface="+mn-ea"/>
                <a:cs typeface="+mn-cs"/>
              </a:rPr>
              <a:t>If you execute 100 builds in one month using build.general1.small where each build runs for 5 minutes, then your charges would be calculated as follows:</a:t>
            </a:r>
          </a:p>
          <a:p>
            <a:r>
              <a:rPr lang="en-US" sz="1200" b="0" i="0" kern="1200" dirty="0">
                <a:solidFill>
                  <a:schemeClr val="tx1"/>
                </a:solidFill>
                <a:effectLst/>
                <a:latin typeface="+mn-lt"/>
                <a:ea typeface="+mn-ea"/>
                <a:cs typeface="+mn-cs"/>
              </a:rPr>
              <a:t>Monthly build charges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Build minutes – Free tier build minutes = Monthly billable build minutes = 500 – 100 = 400 build minutes</a:t>
            </a:r>
          </a:p>
          <a:p>
            <a:r>
              <a:rPr lang="en-US" sz="1200" b="0" i="0" kern="1200" dirty="0">
                <a:solidFill>
                  <a:schemeClr val="tx1"/>
                </a:solidFill>
                <a:effectLst/>
                <a:latin typeface="+mn-lt"/>
                <a:ea typeface="+mn-ea"/>
                <a:cs typeface="+mn-cs"/>
              </a:rPr>
              <a:t>Monthly build charges = 400 build minutes * $0.005 = $2</a:t>
            </a:r>
          </a:p>
          <a:p>
            <a:endParaRPr lang="en-US" b="1" baseline="0" dirty="0"/>
          </a:p>
          <a:p>
            <a:endParaRPr lang="en-US" b="1" baseline="0" dirty="0"/>
          </a:p>
          <a:p>
            <a:r>
              <a:rPr lang="en-US" b="1" baseline="0" dirty="0"/>
              <a:t>Parameter Store: https://aws.amazon.com/systems-manager/pricing/</a:t>
            </a:r>
          </a:p>
          <a:p>
            <a:r>
              <a:rPr lang="en-US" dirty="0"/>
              <a:t>Parameter type              Pricing - Standard ThroughputPricing                    - Higher Throughput</a:t>
            </a:r>
          </a:p>
          <a:p>
            <a:r>
              <a:rPr lang="en-US" dirty="0">
                <a:effectLst/>
              </a:rPr>
              <a:t>Standard                        No additional charge                                              $0.05 per 10,000 Parameter Store API interactions</a:t>
            </a:r>
          </a:p>
          <a:p>
            <a:r>
              <a:rPr lang="en-US" dirty="0">
                <a:effectLst/>
              </a:rPr>
              <a:t>Advanced                      $0.05 per 10,000 Parameter Store API interactions $0.05 per 10,000 Parameter Store API interactions</a:t>
            </a:r>
          </a:p>
          <a:p>
            <a:r>
              <a:rPr lang="en-US" sz="1200" b="0" i="0" kern="1200" dirty="0">
                <a:solidFill>
                  <a:schemeClr val="tx1"/>
                </a:solidFill>
                <a:effectLst/>
                <a:latin typeface="+mn-lt"/>
                <a:ea typeface="+mn-ea"/>
                <a:cs typeface="+mn-cs"/>
              </a:rPr>
              <a:t>For example, if a Get request returns ten parameters, that counts as ten Parameter Store API interactions.</a:t>
            </a:r>
            <a:endParaRPr lang="en-US" b="1" dirty="0"/>
          </a:p>
          <a:p>
            <a:endParaRPr lang="en-US" b="1" dirty="0"/>
          </a:p>
          <a:p>
            <a:r>
              <a:rPr lang="en-US" b="1" baseline="0" dirty="0"/>
              <a:t>EKS: pricing: https://aws.amazon.com/eks/pricing/</a:t>
            </a:r>
          </a:p>
          <a:p>
            <a:r>
              <a:rPr lang="en-US" sz="1200" b="0" i="0" kern="1200" dirty="0">
                <a:solidFill>
                  <a:schemeClr val="tx1"/>
                </a:solidFill>
                <a:effectLst/>
                <a:latin typeface="+mn-lt"/>
                <a:ea typeface="+mn-ea"/>
                <a:cs typeface="+mn-cs"/>
              </a:rPr>
              <a:t>You pay $0.10 per hour for each Amazon EKS cluster that you create.</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Graviton M5.large vs M6g.large</a:t>
            </a:r>
          </a:p>
          <a:p>
            <a:r>
              <a:rPr lang="en-US" sz="1200" b="0" i="0" kern="1200" dirty="0">
                <a:solidFill>
                  <a:schemeClr val="tx1"/>
                </a:solidFill>
                <a:effectLst/>
                <a:latin typeface="+mn-lt"/>
                <a:ea typeface="+mn-ea"/>
                <a:cs typeface="+mn-cs"/>
              </a:rPr>
              <a:t>m5.large	2	$0.096 per Hour</a:t>
            </a:r>
          </a:p>
          <a:p>
            <a:r>
              <a:rPr lang="en-US" sz="1200" b="0" i="0" kern="1200" dirty="0">
                <a:solidFill>
                  <a:schemeClr val="tx1"/>
                </a:solidFill>
                <a:effectLst/>
                <a:latin typeface="+mn-lt"/>
                <a:ea typeface="+mn-ea"/>
                <a:cs typeface="+mn-cs"/>
              </a:rPr>
              <a:t>M6g.large 2 vCPU</a:t>
            </a:r>
            <a:r>
              <a:rPr lang="en-US" sz="1200" b="0" i="0" kern="1200" baseline="0" dirty="0">
                <a:solidFill>
                  <a:schemeClr val="tx1"/>
                </a:solidFill>
                <a:effectLst/>
                <a:latin typeface="+mn-lt"/>
                <a:ea typeface="+mn-ea"/>
                <a:cs typeface="+mn-cs"/>
              </a:rPr>
              <a:t> and 8GB memory</a:t>
            </a:r>
          </a:p>
          <a:p>
            <a:r>
              <a:rPr lang="en-US" sz="1200" b="0" i="0" kern="1200" baseline="0" dirty="0">
                <a:solidFill>
                  <a:schemeClr val="tx1"/>
                </a:solidFill>
                <a:effectLst/>
                <a:latin typeface="+mn-lt"/>
                <a:ea typeface="+mn-ea"/>
                <a:cs typeface="+mn-cs"/>
              </a:rPr>
              <a:t>https://aws.amazon.com/ec2/pricing/on-demand/</a:t>
            </a:r>
          </a:p>
          <a:p>
            <a:r>
              <a:rPr lang="en-US" sz="1200" b="0" i="0" kern="1200" dirty="0">
                <a:solidFill>
                  <a:schemeClr val="tx1"/>
                </a:solidFill>
                <a:effectLst/>
                <a:latin typeface="+mn-lt"/>
                <a:ea typeface="+mn-ea"/>
                <a:cs typeface="+mn-cs"/>
              </a:rPr>
              <a:t>t3.medium	2	ECU:Variable	4 GiB	EBS Only	$0.0416 per Hour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ECR pricing: https://aws.amazon.com/ecr/pricing/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Storage is $0.10 per GB-month for data stored in private or public repositories.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Typical container</a:t>
            </a:r>
            <a:r>
              <a:rPr lang="en-US" sz="1200" b="0" i="0" kern="1200" baseline="0" dirty="0">
                <a:solidFill>
                  <a:schemeClr val="tx1"/>
                </a:solidFill>
                <a:effectLst/>
                <a:latin typeface="+mn-lt"/>
                <a:ea typeface="+mn-ea"/>
                <a:cs typeface="+mn-cs"/>
              </a:rPr>
              <a:t> image size 200MB to 980MB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mn-lt"/>
                <a:ea typeface="+mn-ea"/>
                <a:cs typeface="+mn-cs"/>
              </a:rPr>
              <a:t>Lambda : https://aws.amazon.com/lambda/pricing/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AWS Lambda free usage tier includes 1M free requests per month and 400,000 GB-seconds of compute time per month.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free limits</a:t>
            </a:r>
            <a:r>
              <a:rPr lang="en-US" sz="1200" b="0" i="0" kern="1200" baseline="0" dirty="0">
                <a:solidFill>
                  <a:schemeClr val="tx1"/>
                </a:solidFill>
                <a:effectLst/>
                <a:latin typeface="+mn-lt"/>
                <a:ea typeface="+mn-ea"/>
                <a:cs typeface="+mn-cs"/>
              </a:rPr>
              <a:t> exhausted:  Price calculated based on #of requests, duration and memory</a:t>
            </a:r>
          </a:p>
          <a:p>
            <a:r>
              <a:rPr lang="en-US" sz="1200" b="0" i="0" kern="1200" dirty="0">
                <a:solidFill>
                  <a:schemeClr val="tx1"/>
                </a:solidFill>
                <a:effectLst/>
                <a:latin typeface="+mn-lt"/>
                <a:ea typeface="+mn-ea"/>
                <a:cs typeface="+mn-cs"/>
              </a:rPr>
              <a:t>If you allocated 512MB of memory to your function, executed it 3 million times in one month, and it ran for 1 second each time, your charges would be calculated as follows:</a:t>
            </a:r>
          </a:p>
          <a:p>
            <a:r>
              <a:rPr lang="en-US" sz="1200" b="0" i="0" u="sng" kern="1200" dirty="0">
                <a:solidFill>
                  <a:schemeClr val="tx1"/>
                </a:solidFill>
                <a:effectLst/>
                <a:latin typeface="+mn-lt"/>
                <a:ea typeface="+mn-ea"/>
                <a:cs typeface="+mn-cs"/>
              </a:rPr>
              <a:t>Monthly compute charges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monthly compute price is $0.00001667 per GB-s and the free tier provides 400,000 GB-s.</a:t>
            </a:r>
          </a:p>
          <a:p>
            <a:r>
              <a:rPr lang="en-US" sz="1200" b="0" i="0" kern="1200" dirty="0">
                <a:solidFill>
                  <a:schemeClr val="tx1"/>
                </a:solidFill>
                <a:effectLst/>
                <a:latin typeface="+mn-lt"/>
                <a:ea typeface="+mn-ea"/>
                <a:cs typeface="+mn-cs"/>
              </a:rPr>
              <a:t>Total compute (seconds) = 3M * (1s) = 3,000,000 seconds</a:t>
            </a:r>
          </a:p>
          <a:p>
            <a:r>
              <a:rPr lang="en-US" sz="1200" b="0" i="0" kern="1200" dirty="0">
                <a:solidFill>
                  <a:schemeClr val="tx1"/>
                </a:solidFill>
                <a:effectLst/>
                <a:latin typeface="+mn-lt"/>
                <a:ea typeface="+mn-ea"/>
                <a:cs typeface="+mn-cs"/>
              </a:rPr>
              <a:t>Total compute (GB-s) = 3,000,000 * 512MB/1024 = 1,500,000 GB-s</a:t>
            </a:r>
          </a:p>
          <a:p>
            <a:r>
              <a:rPr lang="en-US" sz="1200" b="0" i="0" kern="1200" dirty="0">
                <a:solidFill>
                  <a:schemeClr val="tx1"/>
                </a:solidFill>
                <a:effectLst/>
                <a:latin typeface="+mn-lt"/>
                <a:ea typeface="+mn-ea"/>
                <a:cs typeface="+mn-cs"/>
              </a:rPr>
              <a:t>Total compute – Free tier compute = Monthly billable compute GB- s</a:t>
            </a:r>
          </a:p>
          <a:p>
            <a:r>
              <a:rPr lang="en-US" sz="1200" b="0" i="0" kern="1200" dirty="0">
                <a:solidFill>
                  <a:schemeClr val="tx1"/>
                </a:solidFill>
                <a:effectLst/>
                <a:latin typeface="+mn-lt"/>
                <a:ea typeface="+mn-ea"/>
                <a:cs typeface="+mn-cs"/>
              </a:rPr>
              <a:t>1,500,000 GB-s – 400,000 free tier GB-s = 1,100,000 GB-s</a:t>
            </a:r>
          </a:p>
          <a:p>
            <a:r>
              <a:rPr lang="en-US" sz="1200" b="0" i="0" kern="1200" dirty="0">
                <a:solidFill>
                  <a:schemeClr val="tx1"/>
                </a:solidFill>
                <a:effectLst/>
                <a:latin typeface="+mn-lt"/>
                <a:ea typeface="+mn-ea"/>
                <a:cs typeface="+mn-cs"/>
              </a:rPr>
              <a:t>Monthly compute charges = 1,100,000 * $0.00001667 = $18.34</a:t>
            </a:r>
          </a:p>
          <a:p>
            <a:r>
              <a:rPr lang="en-US" sz="1200" b="0" i="0" kern="1200" dirty="0">
                <a:solidFill>
                  <a:schemeClr val="tx1"/>
                </a:solidFill>
                <a:effectLst/>
                <a:latin typeface="+mn-lt"/>
                <a:ea typeface="+mn-ea"/>
                <a:cs typeface="+mn-cs"/>
              </a:rPr>
              <a:t> </a:t>
            </a:r>
          </a:p>
          <a:p>
            <a:r>
              <a:rPr lang="en-US" sz="1200" b="0" i="0" u="sng" kern="1200" dirty="0">
                <a:solidFill>
                  <a:schemeClr val="tx1"/>
                </a:solidFill>
                <a:effectLst/>
                <a:latin typeface="+mn-lt"/>
                <a:ea typeface="+mn-ea"/>
                <a:cs typeface="+mn-cs"/>
              </a:rPr>
              <a:t>Monthly request charges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monthly request price is $0.20 per 1 million requests and the free tier provides 1M requests per month.</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Total requests – Free tier requests = Monthly billable requests</a:t>
            </a:r>
          </a:p>
          <a:p>
            <a:r>
              <a:rPr lang="en-US" sz="1200" b="0" i="0" kern="1200" dirty="0">
                <a:solidFill>
                  <a:schemeClr val="tx1"/>
                </a:solidFill>
                <a:effectLst/>
                <a:latin typeface="+mn-lt"/>
                <a:ea typeface="+mn-ea"/>
                <a:cs typeface="+mn-cs"/>
              </a:rPr>
              <a:t>3M requests – 1M free tier requests = 2M Monthly billable requests</a:t>
            </a:r>
          </a:p>
          <a:p>
            <a:r>
              <a:rPr lang="en-US" sz="1200" b="0" i="0" kern="1200" dirty="0">
                <a:solidFill>
                  <a:schemeClr val="tx1"/>
                </a:solidFill>
                <a:effectLst/>
                <a:latin typeface="+mn-lt"/>
                <a:ea typeface="+mn-ea"/>
                <a:cs typeface="+mn-cs"/>
              </a:rPr>
              <a:t>Monthly request charges = 2M * $0.2/M = $0.40</a:t>
            </a:r>
          </a:p>
          <a:p>
            <a:r>
              <a:rPr lang="en-US" sz="1200" b="0" i="0" kern="1200" dirty="0">
                <a:solidFill>
                  <a:schemeClr val="tx1"/>
                </a:solidFill>
                <a:effectLst/>
                <a:latin typeface="+mn-lt"/>
                <a:ea typeface="+mn-ea"/>
                <a:cs typeface="+mn-cs"/>
              </a:rPr>
              <a:t> </a:t>
            </a:r>
          </a:p>
          <a:p>
            <a:r>
              <a:rPr lang="en-US" sz="1200" b="0" i="0" u="sng" kern="1200" dirty="0">
                <a:solidFill>
                  <a:schemeClr val="tx1"/>
                </a:solidFill>
                <a:effectLst/>
                <a:latin typeface="+mn-lt"/>
                <a:ea typeface="+mn-ea"/>
                <a:cs typeface="+mn-cs"/>
              </a:rPr>
              <a:t>Total monthly charges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Total charges = Compute charges + Request charges = $18.34 + $0.40 = $18.74 per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CodeDeploy</a:t>
            </a:r>
            <a:r>
              <a:rPr lang="en-US" sz="1200" b="1" i="0" kern="1200" baseline="0" dirty="0">
                <a:solidFill>
                  <a:schemeClr val="tx1"/>
                </a:solidFill>
                <a:effectLst/>
                <a:latin typeface="+mn-lt"/>
                <a:ea typeface="+mn-ea"/>
                <a:cs typeface="+mn-cs"/>
              </a:rPr>
              <a:t> Pricing : https://aws.amazon.com/codedeploy/pricing/</a:t>
            </a:r>
          </a:p>
          <a:p>
            <a:r>
              <a:rPr lang="en-US" sz="1200" b="0" i="0" kern="1200" dirty="0">
                <a:solidFill>
                  <a:schemeClr val="tx1"/>
                </a:solidFill>
                <a:effectLst/>
                <a:latin typeface="+mn-lt"/>
                <a:ea typeface="+mn-ea"/>
                <a:cs typeface="+mn-cs"/>
              </a:rPr>
              <a:t>For CodeDeploy on EC2, Lambda, ECS: There is no additional charge for code deployments to Amazon EC2, AWS Lambda or Amazon ECS through AWS CodeDeploy.</a:t>
            </a:r>
          </a:p>
          <a:p>
            <a:r>
              <a:rPr lang="en-US" sz="1200" b="0" i="0" kern="1200" dirty="0">
                <a:solidFill>
                  <a:schemeClr val="tx1"/>
                </a:solidFill>
                <a:effectLst/>
                <a:latin typeface="+mn-lt"/>
                <a:ea typeface="+mn-ea"/>
                <a:cs typeface="+mn-cs"/>
              </a:rPr>
              <a:t>For CodeDeploy On-Premises: You pay $0.02 per on-premises instance update using AWS CodeDeploy</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S3 https://aws.amazon.com/s3/pricing/</a:t>
            </a:r>
          </a:p>
          <a:p>
            <a:r>
              <a:rPr lang="en-US" sz="1200" b="0" i="0" u="none" strike="noStrike" kern="1200" dirty="0">
                <a:solidFill>
                  <a:schemeClr val="tx1"/>
                </a:solidFill>
                <a:effectLst/>
                <a:latin typeface="+mn-lt"/>
                <a:ea typeface="+mn-ea"/>
                <a:cs typeface="+mn-cs"/>
                <a:hlinkClick r:id="rId3"/>
              </a:rPr>
              <a:t>AWS Free Tier</a:t>
            </a:r>
            <a:r>
              <a:rPr lang="en-US" sz="1200" b="0" i="0" kern="1200" dirty="0">
                <a:solidFill>
                  <a:schemeClr val="tx1"/>
                </a:solidFill>
                <a:effectLst/>
                <a:latin typeface="+mn-lt"/>
                <a:ea typeface="+mn-ea"/>
                <a:cs typeface="+mn-cs"/>
              </a:rPr>
              <a:t>, Upon sign-up, new AWS customers receive 5GB of Amazon S3 storage in the S3 Standard storage class; 20,000 GET Requests; 2,000 PUT, COPY, POST, or LIST Requests; and 15GB of Data Transfer Out each month for one year.</a:t>
            </a:r>
            <a:endParaRPr lang="en-US" sz="1200" b="1" i="0" kern="1200" dirty="0">
              <a:solidFill>
                <a:schemeClr val="tx1"/>
              </a:solidFill>
              <a:effectLst/>
              <a:latin typeface="+mn-lt"/>
              <a:ea typeface="+mn-ea"/>
              <a:cs typeface="+mn-cs"/>
            </a:endParaRPr>
          </a:p>
          <a:p>
            <a:endParaRPr lang="en-US" sz="1200" b="1" i="0" kern="1200" baseline="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Spot</a:t>
            </a:r>
            <a:r>
              <a:rPr lang="en-US" sz="1200" b="1" i="0" kern="1200" baseline="0" dirty="0">
                <a:solidFill>
                  <a:schemeClr val="tx1"/>
                </a:solidFill>
                <a:effectLst/>
                <a:latin typeface="+mn-lt"/>
                <a:ea typeface="+mn-ea"/>
                <a:cs typeface="+mn-cs"/>
              </a:rPr>
              <a:t> Pricing: https://aws.amazon.com/ec2/spot/pricing/</a:t>
            </a:r>
          </a:p>
          <a:p>
            <a:r>
              <a:rPr lang="en-US" sz="1200" b="0" i="0" kern="1200" dirty="0">
                <a:solidFill>
                  <a:schemeClr val="tx1"/>
                </a:solidFill>
                <a:effectLst/>
                <a:latin typeface="+mn-lt"/>
                <a:ea typeface="+mn-ea"/>
                <a:cs typeface="+mn-cs"/>
              </a:rPr>
              <a:t>m5.xlarge	$0.0401 per Hour - Linux	$0.2239 per Hour-windows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AWS</a:t>
            </a:r>
            <a:r>
              <a:rPr lang="en-US" sz="1200" b="1" i="0" kern="1200" baseline="0" dirty="0">
                <a:solidFill>
                  <a:schemeClr val="tx1"/>
                </a:solidFill>
                <a:effectLst/>
                <a:latin typeface="+mn-lt"/>
                <a:ea typeface="+mn-ea"/>
                <a:cs typeface="+mn-cs"/>
              </a:rPr>
              <a:t> VPN pricing: https://aws.amazon.com/vpn/pricing/</a:t>
            </a:r>
          </a:p>
          <a:p>
            <a:r>
              <a:rPr lang="en-US" sz="1200" b="0" i="0" kern="1200" dirty="0">
                <a:solidFill>
                  <a:schemeClr val="tx1"/>
                </a:solidFill>
                <a:effectLst/>
                <a:latin typeface="+mn-lt"/>
                <a:ea typeface="+mn-ea"/>
                <a:cs typeface="+mn-cs"/>
              </a:rPr>
              <a:t>Pricing example 1 without Accelerated Site-to-Site VPN</a:t>
            </a:r>
          </a:p>
          <a:p>
            <a:r>
              <a:rPr lang="en-US" sz="1200" b="0" i="0" kern="1200" dirty="0">
                <a:solidFill>
                  <a:schemeClr val="tx1"/>
                </a:solidFill>
                <a:effectLst/>
                <a:latin typeface="+mn-lt"/>
                <a:ea typeface="+mn-ea"/>
                <a:cs typeface="+mn-cs"/>
              </a:rPr>
              <a:t>You create an AWS Site-to-Site VPN connection to your Amazon VPC in US East (Ohio). The connection is active for 30 days, 24 hours a day. 1,000 GB are transferred in and </a:t>
            </a:r>
            <a:r>
              <a:rPr lang="en-US" sz="1200" b="1" i="0" kern="1200" dirty="0">
                <a:solidFill>
                  <a:schemeClr val="tx1"/>
                </a:solidFill>
                <a:effectLst/>
                <a:latin typeface="+mn-lt"/>
                <a:ea typeface="+mn-ea"/>
                <a:cs typeface="+mn-cs"/>
              </a:rPr>
              <a:t>500 GB</a:t>
            </a:r>
            <a:r>
              <a:rPr lang="en-US" sz="1200" b="0" i="0" kern="1200" dirty="0">
                <a:solidFill>
                  <a:schemeClr val="tx1"/>
                </a:solidFill>
                <a:effectLst/>
                <a:latin typeface="+mn-lt"/>
                <a:ea typeface="+mn-ea"/>
                <a:cs typeface="+mn-cs"/>
              </a:rPr>
              <a:t> are transferred out through that connection.</a:t>
            </a:r>
          </a:p>
          <a:p>
            <a:r>
              <a:rPr lang="en-US" sz="1200" b="0" i="0" u="sng" kern="1200" dirty="0">
                <a:solidFill>
                  <a:schemeClr val="tx1"/>
                </a:solidFill>
                <a:effectLst/>
                <a:latin typeface="+mn-lt"/>
                <a:ea typeface="+mn-ea"/>
                <a:cs typeface="+mn-cs"/>
              </a:rPr>
              <a:t>AWS Site-to-Site VPN connection fee: </a:t>
            </a:r>
            <a:r>
              <a:rPr lang="en-US" sz="1200" b="0" i="0" kern="1200" dirty="0">
                <a:solidFill>
                  <a:schemeClr val="tx1"/>
                </a:solidFill>
                <a:effectLst/>
                <a:latin typeface="+mn-lt"/>
                <a:ea typeface="+mn-ea"/>
                <a:cs typeface="+mn-cs"/>
              </a:rPr>
              <a:t>You will be charged for your AWS Site-to-Site VPN connection on an hourly basis, for each hour the connection is active. For this AWS Region, the rate is $0.05 per hour.</a:t>
            </a:r>
          </a:p>
          <a:p>
            <a:r>
              <a:rPr lang="en-US" sz="1200" b="0" i="0" u="sng" kern="1200" dirty="0">
                <a:solidFill>
                  <a:schemeClr val="tx1"/>
                </a:solidFill>
                <a:effectLst/>
                <a:latin typeface="+mn-lt"/>
                <a:ea typeface="+mn-ea"/>
                <a:cs typeface="+mn-cs"/>
              </a:rPr>
              <a:t>Data transfer out fee:</a:t>
            </a:r>
            <a:r>
              <a:rPr lang="en-US" sz="1200" b="0" i="0" kern="1200" dirty="0">
                <a:solidFill>
                  <a:schemeClr val="tx1"/>
                </a:solidFill>
                <a:effectLst/>
                <a:latin typeface="+mn-lt"/>
                <a:ea typeface="+mn-ea"/>
                <a:cs typeface="+mn-cs"/>
              </a:rPr>
              <a:t> Your first GB is free, you will be charged for 499 GB at $0.09 per GB. This will result in a charge of $44.91.</a:t>
            </a:r>
          </a:p>
          <a:p>
            <a:r>
              <a:rPr lang="en-US" sz="1200" b="0" i="0" kern="1200" dirty="0">
                <a:solidFill>
                  <a:schemeClr val="tx1"/>
                </a:solidFill>
                <a:effectLst/>
                <a:latin typeface="+mn-lt"/>
                <a:ea typeface="+mn-ea"/>
                <a:cs typeface="+mn-cs"/>
              </a:rPr>
              <a:t>This will result in a total charge of $80.91.</a:t>
            </a:r>
          </a:p>
          <a:p>
            <a:r>
              <a:rPr lang="en-US" sz="1200" b="0" i="0" kern="1200" dirty="0">
                <a:solidFill>
                  <a:schemeClr val="tx1"/>
                </a:solidFill>
                <a:effectLst/>
                <a:latin typeface="+mn-lt"/>
                <a:ea typeface="+mn-ea"/>
                <a:cs typeface="+mn-cs"/>
              </a:rPr>
              <a:t>Pricing example 2 with Accelerated Site-to Site VPN</a:t>
            </a:r>
          </a:p>
          <a:p>
            <a:r>
              <a:rPr lang="en-US" sz="1200" b="0" i="0" kern="1200" dirty="0">
                <a:solidFill>
                  <a:schemeClr val="tx1"/>
                </a:solidFill>
                <a:effectLst/>
                <a:latin typeface="+mn-lt"/>
                <a:ea typeface="+mn-ea"/>
                <a:cs typeface="+mn-cs"/>
              </a:rPr>
              <a:t>You create an Accelerated Site-to-Site VPN connection from your Amazon VPC in US East (Ohio) to a remote site located in Europe. The connection is active for 30 days, 24 hours a day. 1,000 GB are transferred in and 500 GB are transferred out through that connection.</a:t>
            </a:r>
          </a:p>
          <a:p>
            <a:r>
              <a:rPr lang="en-US" sz="1200" b="0" i="0" u="sng" kern="1200" dirty="0">
                <a:solidFill>
                  <a:schemeClr val="tx1"/>
                </a:solidFill>
                <a:effectLst/>
                <a:latin typeface="+mn-lt"/>
                <a:ea typeface="+mn-ea"/>
                <a:cs typeface="+mn-cs"/>
              </a:rPr>
              <a:t>Accelerated Site-to-Site VPN connection fee:</a:t>
            </a:r>
            <a:r>
              <a:rPr lang="en-US" sz="1200" b="0" i="0" kern="1200" dirty="0">
                <a:solidFill>
                  <a:schemeClr val="tx1"/>
                </a:solidFill>
                <a:effectLst/>
                <a:latin typeface="+mn-lt"/>
                <a:ea typeface="+mn-ea"/>
                <a:cs typeface="+mn-cs"/>
              </a:rPr>
              <a:t> You will be charged for your AWS Site-to-Site VPN connection on an hourly basis, for each hour the connection is active. For this AWS Region, the rate is $0.05 per hour. This will result in a charge of $36.</a:t>
            </a:r>
          </a:p>
          <a:p>
            <a:r>
              <a:rPr lang="en-US" sz="1200" b="0" i="0" u="sng" kern="1200" dirty="0">
                <a:solidFill>
                  <a:schemeClr val="tx1"/>
                </a:solidFill>
                <a:effectLst/>
                <a:latin typeface="+mn-lt"/>
                <a:ea typeface="+mn-ea"/>
                <a:cs typeface="+mn-cs"/>
              </a:rPr>
              <a:t>Data transfer out fee:</a:t>
            </a:r>
            <a:r>
              <a:rPr lang="en-US" sz="1200" b="0" i="0" kern="1200" dirty="0">
                <a:solidFill>
                  <a:schemeClr val="tx1"/>
                </a:solidFill>
                <a:effectLst/>
                <a:latin typeface="+mn-lt"/>
                <a:ea typeface="+mn-ea"/>
                <a:cs typeface="+mn-cs"/>
              </a:rPr>
              <a:t> Your first GB is free, you will be charged for 499 GB at $0.09 per GB. This will result in a charge of $44.91.</a:t>
            </a:r>
          </a:p>
          <a:p>
            <a:r>
              <a:rPr lang="en-US" sz="1200" b="0" i="0" u="sng" kern="1200" dirty="0">
                <a:solidFill>
                  <a:schemeClr val="tx1"/>
                </a:solidFill>
                <a:effectLst/>
                <a:latin typeface="+mn-lt"/>
                <a:ea typeface="+mn-ea"/>
                <a:cs typeface="+mn-cs"/>
              </a:rPr>
              <a:t>AWS Global Accelerator hourly fee:</a:t>
            </a:r>
            <a:r>
              <a:rPr lang="en-US" sz="1200" b="0" i="0" kern="1200" dirty="0">
                <a:solidFill>
                  <a:schemeClr val="tx1"/>
                </a:solidFill>
                <a:effectLst/>
                <a:latin typeface="+mn-lt"/>
                <a:ea typeface="+mn-ea"/>
                <a:cs typeface="+mn-cs"/>
              </a:rPr>
              <a:t> You will be charged for the two Global Accelerators used for your VPN connection on an hourly basis, for each hour the connection is active. The hourly rate is $0.025 per Global Accelerator, totaling $0.05 per hour. This will result in a charge of $36.</a:t>
            </a:r>
          </a:p>
          <a:p>
            <a:r>
              <a:rPr lang="en-US" sz="1200" b="0" i="0" u="sng" kern="1200" dirty="0">
                <a:solidFill>
                  <a:schemeClr val="tx1"/>
                </a:solidFill>
                <a:effectLst/>
                <a:latin typeface="+mn-lt"/>
                <a:ea typeface="+mn-ea"/>
                <a:cs typeface="+mn-cs"/>
              </a:rPr>
              <a:t>Accelerated Site-to-Site VPN DT-Premium fee:</a:t>
            </a:r>
            <a:r>
              <a:rPr lang="en-US" sz="1200" b="0" i="0" kern="1200" dirty="0">
                <a:solidFill>
                  <a:schemeClr val="tx1"/>
                </a:solidFill>
                <a:effectLst/>
                <a:latin typeface="+mn-lt"/>
                <a:ea typeface="+mn-ea"/>
                <a:cs typeface="+mn-cs"/>
              </a:rPr>
              <a:t> You will be charged DT Premium for the dominant direction of data transfer, which in this case is the 1,000 GB data in. For the monthly traffic of 1,000 GB between the regions in America and Europe, you are charged $15 at $0.015/GB.</a:t>
            </a:r>
          </a:p>
          <a:p>
            <a:r>
              <a:rPr lang="en-US" sz="1200" b="0" i="0" kern="1200" dirty="0">
                <a:solidFill>
                  <a:schemeClr val="tx1"/>
                </a:solidFill>
                <a:effectLst/>
                <a:latin typeface="+mn-lt"/>
                <a:ea typeface="+mn-ea"/>
                <a:cs typeface="+mn-cs"/>
              </a:rPr>
              <a:t>This will result in a total charge of $131.91.</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Direct Connect: https://aws.amazon.com/directconnect/pricing/</a:t>
            </a:r>
          </a:p>
          <a:p>
            <a:r>
              <a:rPr lang="en-US" sz="1200" b="1" i="0" kern="1200" dirty="0">
                <a:solidFill>
                  <a:schemeClr val="tx1"/>
                </a:solidFill>
                <a:effectLst/>
                <a:latin typeface="+mn-lt"/>
                <a:ea typeface="+mn-ea"/>
                <a:cs typeface="+mn-cs"/>
              </a:rPr>
              <a:t>Dedicated</a:t>
            </a:r>
          </a:p>
          <a:p>
            <a:r>
              <a:rPr lang="en-US" sz="1200" b="0" i="0" kern="1200" dirty="0">
                <a:solidFill>
                  <a:schemeClr val="tx1"/>
                </a:solidFill>
                <a:effectLst/>
                <a:latin typeface="+mn-lt"/>
                <a:ea typeface="+mn-ea"/>
                <a:cs typeface="+mn-cs"/>
              </a:rPr>
              <a:t>Capacity	</a:t>
            </a:r>
            <a:r>
              <a:rPr lang="en-US" sz="1200" b="1" i="0" kern="1200" dirty="0">
                <a:solidFill>
                  <a:schemeClr val="tx1"/>
                </a:solidFill>
                <a:effectLst/>
                <a:latin typeface="+mn-lt"/>
                <a:ea typeface="+mn-ea"/>
                <a:cs typeface="+mn-cs"/>
              </a:rPr>
              <a:t>Port-Hour </a:t>
            </a:r>
            <a:r>
              <a:rPr lang="en-US" sz="1200" b="0" i="0" kern="1200" dirty="0">
                <a:solidFill>
                  <a:schemeClr val="tx1"/>
                </a:solidFill>
                <a:effectLst/>
                <a:latin typeface="+mn-lt"/>
                <a:ea typeface="+mn-ea"/>
                <a:cs typeface="+mn-cs"/>
              </a:rPr>
              <a:t>rate (All AWS Direct Connect locations except in Japan)	Port-hour rate in Japan</a:t>
            </a:r>
          </a:p>
          <a:p>
            <a:r>
              <a:rPr lang="en-US" sz="1200" b="0" i="0" kern="1200" dirty="0">
                <a:solidFill>
                  <a:schemeClr val="tx1"/>
                </a:solidFill>
                <a:effectLst/>
                <a:latin typeface="+mn-lt"/>
                <a:ea typeface="+mn-ea"/>
                <a:cs typeface="+mn-cs"/>
              </a:rPr>
              <a:t>1G	$0.30/hour	                                                                                                $0.285/hour</a:t>
            </a:r>
          </a:p>
          <a:p>
            <a:r>
              <a:rPr lang="en-US" sz="1200" b="0" i="0" kern="1200" dirty="0">
                <a:solidFill>
                  <a:schemeClr val="tx1"/>
                </a:solidFill>
                <a:effectLst/>
                <a:latin typeface="+mn-lt"/>
                <a:ea typeface="+mn-ea"/>
                <a:cs typeface="+mn-cs"/>
              </a:rPr>
              <a:t>10G	$2.25/hour	                                                                                                $2.142/hour</a:t>
            </a:r>
            <a:br>
              <a:rPr lang="en-US" dirty="0">
                <a:effectLst/>
              </a:rPr>
            </a:br>
            <a:r>
              <a:rPr lang="en-US" dirty="0">
                <a:effectLst/>
              </a:rPr>
              <a:t>100G</a:t>
            </a:r>
            <a:r>
              <a:rPr lang="en-US" baseline="0" dirty="0">
                <a:effectLst/>
              </a:rPr>
              <a:t>               </a:t>
            </a:r>
            <a:r>
              <a:rPr lang="en-US" dirty="0">
                <a:effectLst/>
              </a:rPr>
              <a:t>$22.50/hour                                                                                                     $22.50/hour</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Hosted</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Data transfer IN is $0.00 per GB in all locations.</a:t>
            </a:r>
          </a:p>
          <a:p>
            <a:r>
              <a:rPr lang="en-US" sz="1200" b="0" i="0" kern="1200" dirty="0">
                <a:solidFill>
                  <a:schemeClr val="tx1"/>
                </a:solidFill>
                <a:effectLst/>
                <a:latin typeface="+mn-lt"/>
                <a:ea typeface="+mn-ea"/>
                <a:cs typeface="+mn-cs"/>
              </a:rPr>
              <a:t>Data Transfer OUT pricing is dependent on the source AWS Region and AWS Direct Connect location</a:t>
            </a:r>
          </a:p>
          <a:p>
            <a:endParaRPr lang="en-US" dirty="0"/>
          </a:p>
          <a:p>
            <a:r>
              <a:rPr lang="en-US" dirty="0"/>
              <a:t>United States	$0.0200(USA)	$0.0200(Canada)	$0.0282(EU)	$0.0900(APAC)</a:t>
            </a:r>
          </a:p>
          <a:p>
            <a:r>
              <a:rPr lang="en-US" dirty="0"/>
              <a:t>https://www.coresite.com/blog/vpn-or-direct-connect-aws-compared</a:t>
            </a:r>
          </a:p>
          <a:p>
            <a:endParaRPr lang="en-US" dirty="0"/>
          </a:p>
          <a:p>
            <a:r>
              <a:rPr lang="en-US" sz="1200" b="0" i="0" kern="1200" dirty="0">
                <a:solidFill>
                  <a:schemeClr val="tx1"/>
                </a:solidFill>
                <a:effectLst/>
                <a:latin typeface="+mn-lt"/>
                <a:ea typeface="+mn-ea"/>
                <a:cs typeface="+mn-cs"/>
              </a:rPr>
              <a:t>AWS Direct Connect is a great option for businesses for secure, ultra-low latency connectivity into AWS. While provisioning AWS Direct Connect can sometimes be more involved, it is worth it once the connectivity is established, because of the ease of predictable network performance and </a:t>
            </a:r>
            <a:r>
              <a:rPr lang="en-US" sz="1200" b="1" i="0" kern="1200" dirty="0">
                <a:solidFill>
                  <a:schemeClr val="tx1"/>
                </a:solidFill>
                <a:effectLst/>
                <a:latin typeface="+mn-lt"/>
                <a:ea typeface="+mn-ea"/>
                <a:cs typeface="+mn-cs"/>
              </a:rPr>
              <a:t>60% cost savings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VPN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Vs Direct</a:t>
            </a:r>
            <a:r>
              <a:rPr lang="en-US" sz="1200" b="0" i="0" kern="1200" baseline="0" dirty="0">
                <a:solidFill>
                  <a:schemeClr val="tx1"/>
                </a:solidFill>
                <a:effectLst/>
                <a:latin typeface="+mn-lt"/>
                <a:ea typeface="+mn-ea"/>
                <a:cs typeface="+mn-cs"/>
              </a:rPr>
              <a:t> Connect</a:t>
            </a:r>
          </a:p>
          <a:p>
            <a:r>
              <a:rPr lang="en-US" sz="1200" b="0" i="0" kern="1200" dirty="0">
                <a:solidFill>
                  <a:schemeClr val="tx1"/>
                </a:solidFill>
                <a:effectLst/>
                <a:latin typeface="+mn-lt"/>
                <a:ea typeface="+mn-ea"/>
                <a:cs typeface="+mn-cs"/>
              </a:rPr>
              <a:t>$0.09 per GB data transfer out  +$0.05 per VPN Connection Hour    $0.02  per GB data transfer out + Port hour fees(0.30+/</a:t>
            </a:r>
            <a:r>
              <a:rPr lang="en-US" sz="1200" b="0" i="0" kern="1200" baseline="0" dirty="0">
                <a:solidFill>
                  <a:schemeClr val="tx1"/>
                </a:solidFill>
                <a:effectLst/>
                <a:latin typeface="+mn-lt"/>
                <a:ea typeface="+mn-ea"/>
                <a:cs typeface="+mn-cs"/>
              </a:rPr>
              <a:t> for 1G</a:t>
            </a:r>
            <a:r>
              <a:rPr lang="en-US" sz="1200" b="0" i="0" kern="1200" dirty="0">
                <a:solidFill>
                  <a:schemeClr val="tx1"/>
                </a:solidFill>
                <a:effectLst/>
                <a:latin typeface="+mn-lt"/>
                <a:ea typeface="+mn-ea"/>
                <a:cs typeface="+mn-cs"/>
              </a:rPr>
              <a:t>)</a:t>
            </a:r>
            <a:endParaRPr lang="en-US" sz="1200" b="0" i="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81DF22-D780-4A7C-9D16-9F508D7EE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437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000" b="0" i="0" kern="1200" dirty="0">
              <a:solidFill>
                <a:schemeClr val="tx1"/>
              </a:solidFill>
              <a:effectLst/>
              <a:latin typeface="Amazon Ember Regular"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463730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https://aws.amazon.com/eks/eks-anywhere/</a:t>
            </a:r>
          </a:p>
        </p:txBody>
      </p:sp>
      <p:sp>
        <p:nvSpPr>
          <p:cNvPr id="4" name="Slide Number Placeholder 3"/>
          <p:cNvSpPr>
            <a:spLocks noGrp="1"/>
          </p:cNvSpPr>
          <p:nvPr>
            <p:ph type="sldNum" sz="quarter" idx="10"/>
          </p:nvPr>
        </p:nvSpPr>
        <p:spPr/>
        <p:txBody>
          <a:bodyPr/>
          <a:lstStyle/>
          <a:p>
            <a:fld id="{E8CE1D33-C61E-4C1A-9575-C21D1EDAD40A}" type="slidenum">
              <a:rPr lang="en-US" smtClean="0"/>
              <a:t>16</a:t>
            </a:fld>
            <a:endParaRPr lang="en-US" dirty="0"/>
          </a:p>
        </p:txBody>
      </p:sp>
    </p:spTree>
    <p:extLst>
      <p:ext uri="{BB962C8B-B14F-4D97-AF65-F5344CB8AC3E}">
        <p14:creationId xmlns:p14="http://schemas.microsoft.com/office/powerpoint/2010/main" val="1826714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https://aws.amazon.com/eks/eks-anywhere/faqs/</a:t>
            </a:r>
          </a:p>
        </p:txBody>
      </p:sp>
      <p:sp>
        <p:nvSpPr>
          <p:cNvPr id="4" name="Slide Number Placeholder 3"/>
          <p:cNvSpPr>
            <a:spLocks noGrp="1"/>
          </p:cNvSpPr>
          <p:nvPr>
            <p:ph type="sldNum" sz="quarter" idx="10"/>
          </p:nvPr>
        </p:nvSpPr>
        <p:spPr/>
        <p:txBody>
          <a:bodyPr/>
          <a:lstStyle/>
          <a:p>
            <a:fld id="{E8CE1D33-C61E-4C1A-9575-C21D1EDAD40A}" type="slidenum">
              <a:rPr lang="en-US" smtClean="0"/>
              <a:t>17</a:t>
            </a:fld>
            <a:endParaRPr lang="en-US" dirty="0"/>
          </a:p>
        </p:txBody>
      </p:sp>
    </p:spTree>
    <p:extLst>
      <p:ext uri="{BB962C8B-B14F-4D97-AF65-F5344CB8AC3E}">
        <p14:creationId xmlns:p14="http://schemas.microsoft.com/office/powerpoint/2010/main" val="202477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https://blog.container-solutions.com/kubernetes-deployment-strategies</a:t>
            </a:r>
          </a:p>
          <a:p>
            <a:endParaRPr lang="en-US" dirty="0"/>
          </a:p>
          <a:p>
            <a:r>
              <a:rPr lang="en-US" sz="1200" b="0" i="0" u="none" strike="noStrike" kern="1200" dirty="0">
                <a:solidFill>
                  <a:schemeClr val="tx1"/>
                </a:solidFill>
                <a:effectLst/>
                <a:latin typeface="+mn-lt"/>
                <a:ea typeface="+mn-ea"/>
                <a:cs typeface="+mn-cs"/>
                <a:hlinkClick r:id="rId3"/>
              </a:rPr>
              <a:t>recreate</a:t>
            </a:r>
            <a:r>
              <a:rPr lang="en-US" sz="1200" b="0" i="0" u="none" strike="noStrike" kern="1200" dirty="0">
                <a:solidFill>
                  <a:schemeClr val="tx1"/>
                </a:solidFill>
                <a:effectLst/>
                <a:latin typeface="+mn-lt"/>
                <a:ea typeface="+mn-ea"/>
                <a:cs typeface="+mn-cs"/>
              </a:rPr>
              <a:t>: terminate the old version and release the new one</a:t>
            </a:r>
          </a:p>
          <a:p>
            <a:r>
              <a:rPr lang="en-US" sz="1200" b="0" i="0" u="none" strike="noStrike" kern="1200" dirty="0">
                <a:solidFill>
                  <a:schemeClr val="tx1"/>
                </a:solidFill>
                <a:effectLst/>
                <a:latin typeface="+mn-lt"/>
                <a:ea typeface="+mn-ea"/>
                <a:cs typeface="+mn-cs"/>
              </a:rPr>
              <a:t>spec:</a:t>
            </a:r>
          </a:p>
          <a:p>
            <a:r>
              <a:rPr lang="en-US" sz="1200" b="0" i="0" u="none" strike="noStrike" kern="1200" dirty="0">
                <a:solidFill>
                  <a:schemeClr val="tx1"/>
                </a:solidFill>
                <a:effectLst/>
                <a:latin typeface="+mn-lt"/>
                <a:ea typeface="+mn-ea"/>
                <a:cs typeface="+mn-cs"/>
              </a:rPr>
              <a:t>  replicas: 3</a:t>
            </a:r>
          </a:p>
          <a:p>
            <a:r>
              <a:rPr lang="en-US" sz="1200" b="0" i="0" u="none" strike="noStrike" kern="1200" dirty="0">
                <a:solidFill>
                  <a:schemeClr val="tx1"/>
                </a:solidFill>
                <a:effectLst/>
                <a:latin typeface="+mn-lt"/>
                <a:ea typeface="+mn-ea"/>
                <a:cs typeface="+mn-cs"/>
              </a:rPr>
              <a:t>  strategy:</a:t>
            </a:r>
          </a:p>
          <a:p>
            <a:r>
              <a:rPr lang="en-US" sz="1200" b="0" i="0" u="none" strike="noStrike" kern="1200" dirty="0">
                <a:solidFill>
                  <a:schemeClr val="tx1"/>
                </a:solidFill>
                <a:effectLst/>
                <a:latin typeface="+mn-lt"/>
                <a:ea typeface="+mn-ea"/>
                <a:cs typeface="+mn-cs"/>
              </a:rPr>
              <a:t>    type: Recreate</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hlinkClick r:id="rId4"/>
              </a:rPr>
              <a:t>ramped</a:t>
            </a:r>
            <a:r>
              <a:rPr lang="en-US" sz="1200" b="0" i="0" u="none" strike="noStrike" kern="1200" dirty="0">
                <a:solidFill>
                  <a:schemeClr val="tx1"/>
                </a:solidFill>
                <a:effectLst/>
                <a:latin typeface="+mn-lt"/>
                <a:ea typeface="+mn-ea"/>
                <a:cs typeface="+mn-cs"/>
              </a:rPr>
              <a:t>: release a new version on a rolling update fashion, one after the other     -  </a:t>
            </a:r>
            <a:r>
              <a:rPr lang="en-US" sz="1200" kern="1200" dirty="0">
                <a:solidFill>
                  <a:schemeClr val="tx1"/>
                </a:solidFill>
                <a:effectLst/>
                <a:latin typeface="+mn-lt"/>
                <a:ea typeface="+mn-ea"/>
                <a:cs typeface="+mn-cs"/>
              </a:rPr>
              <a:t>type:</a:t>
            </a:r>
            <a:r>
              <a:rPr lang="en-US" dirty="0"/>
              <a:t> RollingUpdate</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blue/green</a:t>
            </a:r>
            <a:r>
              <a:rPr lang="en-US" sz="1200" b="0" i="0" u="none" strike="noStrike" kern="1200" dirty="0">
                <a:solidFill>
                  <a:schemeClr val="tx1"/>
                </a:solidFill>
                <a:effectLst/>
                <a:latin typeface="+mn-lt"/>
                <a:ea typeface="+mn-ea"/>
                <a:cs typeface="+mn-cs"/>
              </a:rPr>
              <a:t>: release a new version alongside the old version then switch traffic     -  </a:t>
            </a:r>
            <a:r>
              <a:rPr lang="en-US" sz="1200" kern="1200" dirty="0">
                <a:solidFill>
                  <a:schemeClr val="tx1"/>
                </a:solidFill>
                <a:effectLst/>
                <a:latin typeface="+mn-lt"/>
                <a:ea typeface="+mn-ea"/>
                <a:cs typeface="+mn-cs"/>
              </a:rPr>
              <a:t>type:</a:t>
            </a:r>
            <a:r>
              <a:rPr lang="en-US" dirty="0"/>
              <a:t> NodePort</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canary</a:t>
            </a:r>
            <a:r>
              <a:rPr lang="en-US" sz="1200" b="0" i="0" u="none" strike="noStrike" kern="1200" dirty="0">
                <a:solidFill>
                  <a:schemeClr val="tx1"/>
                </a:solidFill>
                <a:effectLst/>
                <a:latin typeface="+mn-lt"/>
                <a:ea typeface="+mn-ea"/>
                <a:cs typeface="+mn-cs"/>
              </a:rPr>
              <a:t>: release a new version to a subset of users, then proceed to a full rollout</a:t>
            </a:r>
          </a:p>
          <a:p>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Truncated deployment manifest version A:</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spec:</a:t>
            </a:r>
          </a:p>
          <a:p>
            <a:r>
              <a:rPr lang="en-US" sz="1200" b="0" i="0" u="none" strike="noStrike" kern="1200" dirty="0">
                <a:solidFill>
                  <a:schemeClr val="tx1"/>
                </a:solidFill>
                <a:effectLst/>
                <a:latin typeface="+mn-lt"/>
                <a:ea typeface="+mn-ea"/>
                <a:cs typeface="+mn-cs"/>
              </a:rPr>
              <a:t>  replicas: 3</a:t>
            </a: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Truncated deployment manifest version B, note that we only start one replica of the application:</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spec:</a:t>
            </a:r>
          </a:p>
          <a:p>
            <a:r>
              <a:rPr lang="en-US" sz="1200" b="0" i="0" u="none" strike="noStrike" kern="1200" dirty="0">
                <a:solidFill>
                  <a:schemeClr val="tx1"/>
                </a:solidFill>
                <a:effectLst/>
                <a:latin typeface="+mn-lt"/>
                <a:ea typeface="+mn-ea"/>
                <a:cs typeface="+mn-cs"/>
              </a:rPr>
              <a:t>  replicas: 1</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a/b testing</a:t>
            </a:r>
            <a:r>
              <a:rPr lang="en-US" sz="1200" b="0" i="0" u="none" strike="noStrike" kern="1200" dirty="0">
                <a:solidFill>
                  <a:schemeClr val="tx1"/>
                </a:solidFill>
                <a:effectLst/>
                <a:latin typeface="+mn-lt"/>
                <a:ea typeface="+mn-ea"/>
                <a:cs typeface="+mn-cs"/>
              </a:rPr>
              <a:t>: release a new version to a subset of users in a precise way (HTTP headers, cookie, weight, etc.). A/B testing is really a technique for making business decisions based on statistics but we will briefly describe the process. This doesn’t come out of the box with Kubernetes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A/B testing - best for feature testing on a subset of users</a:t>
            </a:r>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route:</a:t>
            </a:r>
          </a:p>
          <a:p>
            <a:r>
              <a:rPr lang="de-DE" sz="1200" b="0" i="0" u="none" strike="noStrike" kern="1200" dirty="0">
                <a:solidFill>
                  <a:schemeClr val="tx1"/>
                </a:solidFill>
                <a:effectLst/>
                <a:latin typeface="+mn-lt"/>
                <a:ea typeface="+mn-ea"/>
                <a:cs typeface="+mn-cs"/>
              </a:rPr>
              <a:t>- tags:</a:t>
            </a:r>
          </a:p>
          <a:p>
            <a:r>
              <a:rPr lang="de-DE" sz="1200" b="0" i="0" u="none" strike="noStrike" kern="1200" dirty="0">
                <a:solidFill>
                  <a:schemeClr val="tx1"/>
                </a:solidFill>
                <a:effectLst/>
                <a:latin typeface="+mn-lt"/>
                <a:ea typeface="+mn-ea"/>
                <a:cs typeface="+mn-cs"/>
              </a:rPr>
              <a:t>  version: v1.0.0</a:t>
            </a:r>
          </a:p>
          <a:p>
            <a:r>
              <a:rPr lang="de-DE" sz="1200" b="0" i="0" u="none" strike="noStrike" kern="1200" dirty="0">
                <a:solidFill>
                  <a:schemeClr val="tx1"/>
                </a:solidFill>
                <a:effectLst/>
                <a:latin typeface="+mn-lt"/>
                <a:ea typeface="+mn-ea"/>
                <a:cs typeface="+mn-cs"/>
              </a:rPr>
              <a:t>  weight: 90</a:t>
            </a:r>
          </a:p>
          <a:p>
            <a:r>
              <a:rPr lang="de-DE" sz="1200" b="0" i="0" u="none" strike="noStrike" kern="1200" dirty="0">
                <a:solidFill>
                  <a:schemeClr val="tx1"/>
                </a:solidFill>
                <a:effectLst/>
                <a:latin typeface="+mn-lt"/>
                <a:ea typeface="+mn-ea"/>
                <a:cs typeface="+mn-cs"/>
              </a:rPr>
              <a:t>- tags:</a:t>
            </a:r>
          </a:p>
          <a:p>
            <a:r>
              <a:rPr lang="de-DE" sz="1200" b="0" i="0" u="none" strike="noStrike" kern="1200" dirty="0">
                <a:solidFill>
                  <a:schemeClr val="tx1"/>
                </a:solidFill>
                <a:effectLst/>
                <a:latin typeface="+mn-lt"/>
                <a:ea typeface="+mn-ea"/>
                <a:cs typeface="+mn-cs"/>
              </a:rPr>
              <a:t>  version: v2.0.0</a:t>
            </a:r>
          </a:p>
          <a:p>
            <a:r>
              <a:rPr lang="de-DE" sz="1200" b="0" i="0" u="none" strike="noStrike" kern="1200" dirty="0">
                <a:solidFill>
                  <a:schemeClr val="tx1"/>
                </a:solidFill>
                <a:effectLst/>
                <a:latin typeface="+mn-lt"/>
                <a:ea typeface="+mn-ea"/>
                <a:cs typeface="+mn-cs"/>
              </a:rPr>
              <a:t>  weight: 10</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8CE1D33-C61E-4C1A-9575-C21D1EDAD40A}" type="slidenum">
              <a:rPr lang="en-US" smtClean="0"/>
              <a:t>18</a:t>
            </a:fld>
            <a:endParaRPr lang="en-US" dirty="0"/>
          </a:p>
        </p:txBody>
      </p:sp>
    </p:spTree>
    <p:extLst>
      <p:ext uri="{BB962C8B-B14F-4D97-AF65-F5344CB8AC3E}">
        <p14:creationId xmlns:p14="http://schemas.microsoft.com/office/powerpoint/2010/main" val="3634485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https://blog.container-solutions.com/kubernetes-deployment-strategies</a:t>
            </a:r>
          </a:p>
          <a:p>
            <a:endParaRPr lang="en-US" dirty="0"/>
          </a:p>
          <a:p>
            <a:r>
              <a:rPr lang="en-US" sz="1200" b="0" i="0" u="none" strike="noStrike" kern="1200" dirty="0">
                <a:solidFill>
                  <a:schemeClr val="tx1"/>
                </a:solidFill>
                <a:effectLst/>
                <a:latin typeface="+mn-lt"/>
                <a:ea typeface="+mn-ea"/>
                <a:cs typeface="+mn-cs"/>
                <a:hlinkClick r:id="rId3"/>
              </a:rPr>
              <a:t>recreate</a:t>
            </a:r>
            <a:r>
              <a:rPr lang="en-US" sz="1200" b="0" i="0" u="none" strike="noStrike" kern="1200" dirty="0">
                <a:solidFill>
                  <a:schemeClr val="tx1"/>
                </a:solidFill>
                <a:effectLst/>
                <a:latin typeface="+mn-lt"/>
                <a:ea typeface="+mn-ea"/>
                <a:cs typeface="+mn-cs"/>
              </a:rPr>
              <a:t>: terminate the old version and release the new one</a:t>
            </a:r>
          </a:p>
          <a:p>
            <a:r>
              <a:rPr lang="en-US" sz="1200" b="0" i="0" u="none" strike="noStrike" kern="1200" dirty="0">
                <a:solidFill>
                  <a:schemeClr val="tx1"/>
                </a:solidFill>
                <a:effectLst/>
                <a:latin typeface="+mn-lt"/>
                <a:ea typeface="+mn-ea"/>
                <a:cs typeface="+mn-cs"/>
              </a:rPr>
              <a:t>spec:</a:t>
            </a:r>
          </a:p>
          <a:p>
            <a:r>
              <a:rPr lang="en-US" sz="1200" b="0" i="0" u="none" strike="noStrike" kern="1200" dirty="0">
                <a:solidFill>
                  <a:schemeClr val="tx1"/>
                </a:solidFill>
                <a:effectLst/>
                <a:latin typeface="+mn-lt"/>
                <a:ea typeface="+mn-ea"/>
                <a:cs typeface="+mn-cs"/>
              </a:rPr>
              <a:t>  replicas: 3</a:t>
            </a:r>
          </a:p>
          <a:p>
            <a:r>
              <a:rPr lang="en-US" sz="1200" b="0" i="0" u="none" strike="noStrike" kern="1200" dirty="0">
                <a:solidFill>
                  <a:schemeClr val="tx1"/>
                </a:solidFill>
                <a:effectLst/>
                <a:latin typeface="+mn-lt"/>
                <a:ea typeface="+mn-ea"/>
                <a:cs typeface="+mn-cs"/>
              </a:rPr>
              <a:t>  strategy:</a:t>
            </a:r>
          </a:p>
          <a:p>
            <a:r>
              <a:rPr lang="en-US" sz="1200" b="0" i="0" u="none" strike="noStrike" kern="1200" dirty="0">
                <a:solidFill>
                  <a:schemeClr val="tx1"/>
                </a:solidFill>
                <a:effectLst/>
                <a:latin typeface="+mn-lt"/>
                <a:ea typeface="+mn-ea"/>
                <a:cs typeface="+mn-cs"/>
              </a:rPr>
              <a:t>    type: Recreate</a:t>
            </a:r>
          </a:p>
          <a:p>
            <a:r>
              <a:rPr lang="en-US" sz="1200" b="0"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hlinkClick r:id="rId4"/>
              </a:rPr>
              <a:t>ramped</a:t>
            </a:r>
            <a:r>
              <a:rPr lang="en-US" sz="1200" b="0" i="0" u="none" strike="noStrike" kern="1200" dirty="0">
                <a:solidFill>
                  <a:schemeClr val="tx1"/>
                </a:solidFill>
                <a:effectLst/>
                <a:latin typeface="+mn-lt"/>
                <a:ea typeface="+mn-ea"/>
                <a:cs typeface="+mn-cs"/>
              </a:rPr>
              <a:t>: release a new version on a rolling update fashion, one after the other     -  </a:t>
            </a:r>
            <a:r>
              <a:rPr lang="en-US" sz="1200" kern="1200" dirty="0">
                <a:solidFill>
                  <a:schemeClr val="tx1"/>
                </a:solidFill>
                <a:effectLst/>
                <a:latin typeface="+mn-lt"/>
                <a:ea typeface="+mn-ea"/>
                <a:cs typeface="+mn-cs"/>
              </a:rPr>
              <a:t>type:</a:t>
            </a:r>
            <a:r>
              <a:rPr lang="en-US" dirty="0"/>
              <a:t> RollingUpdate</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5"/>
              </a:rPr>
              <a:t>blue/green</a:t>
            </a:r>
            <a:r>
              <a:rPr lang="en-US" sz="1200" b="0" i="0" u="none" strike="noStrike" kern="1200" dirty="0">
                <a:solidFill>
                  <a:schemeClr val="tx1"/>
                </a:solidFill>
                <a:effectLst/>
                <a:latin typeface="+mn-lt"/>
                <a:ea typeface="+mn-ea"/>
                <a:cs typeface="+mn-cs"/>
              </a:rPr>
              <a:t>: release a new version alongside the old version then switch traffic     -  </a:t>
            </a:r>
            <a:r>
              <a:rPr lang="en-US" sz="1200" kern="1200" dirty="0">
                <a:solidFill>
                  <a:schemeClr val="tx1"/>
                </a:solidFill>
                <a:effectLst/>
                <a:latin typeface="+mn-lt"/>
                <a:ea typeface="+mn-ea"/>
                <a:cs typeface="+mn-cs"/>
              </a:rPr>
              <a:t>type:</a:t>
            </a:r>
            <a:r>
              <a:rPr lang="en-US" dirty="0"/>
              <a:t> NodePort</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6"/>
              </a:rPr>
              <a:t>canary</a:t>
            </a:r>
            <a:r>
              <a:rPr lang="en-US" sz="1200" b="0" i="0" u="none" strike="noStrike" kern="1200" dirty="0">
                <a:solidFill>
                  <a:schemeClr val="tx1"/>
                </a:solidFill>
                <a:effectLst/>
                <a:latin typeface="+mn-lt"/>
                <a:ea typeface="+mn-ea"/>
                <a:cs typeface="+mn-cs"/>
              </a:rPr>
              <a:t>: release a new version to a subset of users, then proceed to a full rollout</a:t>
            </a:r>
          </a:p>
          <a:p>
            <a:r>
              <a:rPr lang="en-US" sz="1200" b="0" i="0" u="none" strike="noStrike"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Truncated deployment manifest version A:</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spec:</a:t>
            </a:r>
          </a:p>
          <a:p>
            <a:r>
              <a:rPr lang="en-US" sz="1200" b="0" i="0" u="none" strike="noStrike" kern="1200" dirty="0">
                <a:solidFill>
                  <a:schemeClr val="tx1"/>
                </a:solidFill>
                <a:effectLst/>
                <a:latin typeface="+mn-lt"/>
                <a:ea typeface="+mn-ea"/>
                <a:cs typeface="+mn-cs"/>
              </a:rPr>
              <a:t>  replicas: 3</a:t>
            </a:r>
          </a:p>
          <a:p>
            <a:endParaRPr lang="en-US" sz="1200" b="0" i="0" u="none" strike="noStrike"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Truncated deployment manifest version B, note that we only start one replica of the application:</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spec:</a:t>
            </a:r>
          </a:p>
          <a:p>
            <a:r>
              <a:rPr lang="en-US" sz="1200" b="0" i="0" u="none" strike="noStrike" kern="1200" dirty="0">
                <a:solidFill>
                  <a:schemeClr val="tx1"/>
                </a:solidFill>
                <a:effectLst/>
                <a:latin typeface="+mn-lt"/>
                <a:ea typeface="+mn-ea"/>
                <a:cs typeface="+mn-cs"/>
              </a:rPr>
              <a:t>  replicas: 1</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hlinkClick r:id="rId7"/>
              </a:rPr>
              <a:t>a/b testing</a:t>
            </a:r>
            <a:r>
              <a:rPr lang="en-US" sz="1200" b="0" i="0" u="none" strike="noStrike" kern="1200" dirty="0">
                <a:solidFill>
                  <a:schemeClr val="tx1"/>
                </a:solidFill>
                <a:effectLst/>
                <a:latin typeface="+mn-lt"/>
                <a:ea typeface="+mn-ea"/>
                <a:cs typeface="+mn-cs"/>
              </a:rPr>
              <a:t>: release a new version to a subset of users in a precise way (HTTP headers, cookie, weight, etc.). A/B testing is really a technique for making business decisions based on statistics but we will briefly describe the process. This doesn’t come out of the box with Kubernetes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A/B testing - best for feature testing on a subset of users</a:t>
            </a:r>
            <a:endParaRPr lang="de-DE" sz="1200" b="0" i="0" u="none" strike="noStrike" kern="1200" dirty="0">
              <a:solidFill>
                <a:schemeClr val="tx1"/>
              </a:solidFill>
              <a:effectLst/>
              <a:latin typeface="+mn-lt"/>
              <a:ea typeface="+mn-ea"/>
              <a:cs typeface="+mn-cs"/>
            </a:endParaRPr>
          </a:p>
          <a:p>
            <a:r>
              <a:rPr lang="de-DE" sz="1200" b="0" i="0" u="none" strike="noStrike" kern="1200" dirty="0">
                <a:solidFill>
                  <a:schemeClr val="tx1"/>
                </a:solidFill>
                <a:effectLst/>
                <a:latin typeface="+mn-lt"/>
                <a:ea typeface="+mn-ea"/>
                <a:cs typeface="+mn-cs"/>
              </a:rPr>
              <a:t>route:</a:t>
            </a:r>
          </a:p>
          <a:p>
            <a:r>
              <a:rPr lang="de-DE" sz="1200" b="0" i="0" u="none" strike="noStrike" kern="1200" dirty="0">
                <a:solidFill>
                  <a:schemeClr val="tx1"/>
                </a:solidFill>
                <a:effectLst/>
                <a:latin typeface="+mn-lt"/>
                <a:ea typeface="+mn-ea"/>
                <a:cs typeface="+mn-cs"/>
              </a:rPr>
              <a:t>- tags:</a:t>
            </a:r>
          </a:p>
          <a:p>
            <a:r>
              <a:rPr lang="de-DE" sz="1200" b="0" i="0" u="none" strike="noStrike" kern="1200" dirty="0">
                <a:solidFill>
                  <a:schemeClr val="tx1"/>
                </a:solidFill>
                <a:effectLst/>
                <a:latin typeface="+mn-lt"/>
                <a:ea typeface="+mn-ea"/>
                <a:cs typeface="+mn-cs"/>
              </a:rPr>
              <a:t>  version: v1.0.0</a:t>
            </a:r>
          </a:p>
          <a:p>
            <a:r>
              <a:rPr lang="de-DE" sz="1200" b="0" i="0" u="none" strike="noStrike" kern="1200" dirty="0">
                <a:solidFill>
                  <a:schemeClr val="tx1"/>
                </a:solidFill>
                <a:effectLst/>
                <a:latin typeface="+mn-lt"/>
                <a:ea typeface="+mn-ea"/>
                <a:cs typeface="+mn-cs"/>
              </a:rPr>
              <a:t>  weight: 90</a:t>
            </a:r>
          </a:p>
          <a:p>
            <a:r>
              <a:rPr lang="de-DE" sz="1200" b="0" i="0" u="none" strike="noStrike" kern="1200" dirty="0">
                <a:solidFill>
                  <a:schemeClr val="tx1"/>
                </a:solidFill>
                <a:effectLst/>
                <a:latin typeface="+mn-lt"/>
                <a:ea typeface="+mn-ea"/>
                <a:cs typeface="+mn-cs"/>
              </a:rPr>
              <a:t>- tags:</a:t>
            </a:r>
          </a:p>
          <a:p>
            <a:r>
              <a:rPr lang="de-DE" sz="1200" b="0" i="0" u="none" strike="noStrike" kern="1200" dirty="0">
                <a:solidFill>
                  <a:schemeClr val="tx1"/>
                </a:solidFill>
                <a:effectLst/>
                <a:latin typeface="+mn-lt"/>
                <a:ea typeface="+mn-ea"/>
                <a:cs typeface="+mn-cs"/>
              </a:rPr>
              <a:t>  version: v2.0.0</a:t>
            </a:r>
          </a:p>
          <a:p>
            <a:r>
              <a:rPr lang="de-DE" sz="1200" b="0" i="0" u="none" strike="noStrike" kern="1200" dirty="0">
                <a:solidFill>
                  <a:schemeClr val="tx1"/>
                </a:solidFill>
                <a:effectLst/>
                <a:latin typeface="+mn-lt"/>
                <a:ea typeface="+mn-ea"/>
                <a:cs typeface="+mn-cs"/>
              </a:rPr>
              <a:t>  weight: 10</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8CE1D33-C61E-4C1A-9575-C21D1EDAD40A}" type="slidenum">
              <a:rPr lang="en-US" smtClean="0"/>
              <a:t>19</a:t>
            </a:fld>
            <a:endParaRPr lang="en-US" dirty="0"/>
          </a:p>
        </p:txBody>
      </p:sp>
    </p:spTree>
    <p:extLst>
      <p:ext uri="{BB962C8B-B14F-4D97-AF65-F5344CB8AC3E}">
        <p14:creationId xmlns:p14="http://schemas.microsoft.com/office/powerpoint/2010/main" val="589309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Reference:  </a:t>
            </a:r>
            <a:r>
              <a:rPr lang="en-US" dirty="0"/>
              <a:t>https://blog.mycloudit.com/what-should-you-move-to-the-cloud-first</a:t>
            </a:r>
          </a:p>
          <a:p>
            <a:endParaRPr lang="en-US" dirty="0"/>
          </a:p>
          <a:p>
            <a:endParaRPr lang="en-US" dirty="0"/>
          </a:p>
          <a:p>
            <a:r>
              <a:rPr lang="en-US" dirty="0"/>
              <a:t>App</a:t>
            </a:r>
            <a:r>
              <a:rPr lang="en-US" baseline="0" dirty="0"/>
              <a:t> Name      |  Source code Location | Technologies      | Deployment Procedure |  Other Req                           |  Dependencies   | System resource requirement</a:t>
            </a:r>
          </a:p>
          <a:p>
            <a:r>
              <a:rPr lang="en-US" baseline="0" dirty="0"/>
              <a:t>                       |                                      |                             |                                       |                                              |                            |</a:t>
            </a:r>
          </a:p>
          <a:p>
            <a:r>
              <a:rPr lang="en-US" baseline="0" dirty="0"/>
              <a:t>Mktg website | Corp Repo                    |Angular-frontend| Automated                    | Legal must validate content |  Caching service| 5 CPU cores, 8GB RAM</a:t>
            </a:r>
          </a:p>
          <a:p>
            <a:r>
              <a:rPr lang="en-US" baseline="0" dirty="0"/>
              <a:t>                       |                                      |                             |                                       |                                              |                            |</a:t>
            </a:r>
          </a:p>
          <a:p>
            <a:r>
              <a:rPr lang="en-US" baseline="0" dirty="0"/>
              <a:t>Back office     | Corp Repo                    | Java backend      | Automated                    | N/A                                       | SQL DB               | 4 CPU cores, 4GB RAM</a:t>
            </a:r>
          </a:p>
          <a:p>
            <a:r>
              <a:rPr lang="en-US" baseline="0" dirty="0"/>
              <a:t>                                                               Angular frontend| </a:t>
            </a:r>
            <a:endParaRPr lang="en-US" dirty="0"/>
          </a:p>
          <a:p>
            <a:endParaRPr lang="en-US" dirty="0"/>
          </a:p>
        </p:txBody>
      </p:sp>
      <p:sp>
        <p:nvSpPr>
          <p:cNvPr id="4" name="Slide Number Placeholder 3"/>
          <p:cNvSpPr>
            <a:spLocks noGrp="1"/>
          </p:cNvSpPr>
          <p:nvPr>
            <p:ph type="sldNum" sz="quarter" idx="10"/>
          </p:nvPr>
        </p:nvSpPr>
        <p:spPr/>
        <p:txBody>
          <a:bodyPr/>
          <a:lstStyle/>
          <a:p>
            <a:fld id="{E8CE1D33-C61E-4C1A-9575-C21D1EDAD40A}" type="slidenum">
              <a:rPr lang="en-US" smtClean="0"/>
              <a:t>20</a:t>
            </a:fld>
            <a:endParaRPr lang="en-US" dirty="0"/>
          </a:p>
        </p:txBody>
      </p:sp>
    </p:spTree>
    <p:extLst>
      <p:ext uri="{BB962C8B-B14F-4D97-AF65-F5344CB8AC3E}">
        <p14:creationId xmlns:p14="http://schemas.microsoft.com/office/powerpoint/2010/main" val="1411434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CE1D33-C61E-4C1A-9575-C21D1EDAD40A}" type="slidenum">
              <a:rPr lang="en-US" smtClean="0"/>
              <a:t>22</a:t>
            </a:fld>
            <a:endParaRPr lang="en-US" dirty="0"/>
          </a:p>
        </p:txBody>
      </p:sp>
    </p:spTree>
    <p:extLst>
      <p:ext uri="{BB962C8B-B14F-4D97-AF65-F5344CB8AC3E}">
        <p14:creationId xmlns:p14="http://schemas.microsoft.com/office/powerpoint/2010/main" val="1695498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Briefly recap first meeting,</a:t>
            </a:r>
            <a:r>
              <a:rPr lang="en-US" baseline="0" dirty="0"/>
              <a:t> attendees, and ask if there are any new attendees on the call. If there are, have them introduce themselves and get 1-2 items from them that they’d like to get out of today’s meeting.</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81DF22-D780-4A7C-9D16-9F508D7EE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930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this slide we’ll summarize</a:t>
            </a:r>
            <a:r>
              <a:rPr lang="en-US" b="1" baseline="0" dirty="0"/>
              <a:t> the challenges the customer directly told us they are facing (either in meeting 1 or via email). </a:t>
            </a:r>
            <a:endParaRPr lang="en-US" b="1" dirty="0"/>
          </a:p>
          <a:p>
            <a:endParaRPr lang="en-US" dirty="0"/>
          </a:p>
          <a:p>
            <a:r>
              <a:rPr lang="en-US" b="1" dirty="0"/>
              <a:t>Application</a:t>
            </a:r>
            <a:r>
              <a:rPr lang="en-US" b="1" baseline="0" dirty="0"/>
              <a:t> modernization – re-platform</a:t>
            </a:r>
          </a:p>
          <a:p>
            <a:r>
              <a:rPr lang="en-US" b="1" baseline="0" dirty="0"/>
              <a:t>1. EKS</a:t>
            </a:r>
          </a:p>
          <a:p>
            <a:r>
              <a:rPr lang="en-US" b="1" baseline="0" dirty="0"/>
              <a:t>2. EKS-A</a:t>
            </a:r>
            <a:endParaRPr lang="en-US" b="1" dirty="0"/>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81DF22-D780-4A7C-9D16-9F508D7EE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8939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what we’ll be talking about today!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655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Use</a:t>
            </a:r>
            <a:r>
              <a:rPr lang="en-US" baseline="0" dirty="0"/>
              <a:t> this time to summarize the scope of today’s meeting – </a:t>
            </a:r>
          </a:p>
          <a:p>
            <a:pPr marL="0" indent="0">
              <a:buFont typeface="Arial" panose="020B0604020202020204" pitchFamily="34" charset="0"/>
              <a:buNone/>
            </a:pPr>
            <a:r>
              <a:rPr lang="en-US" baseline="0" dirty="0"/>
              <a:t>Based on feedback provided during and after meeting 1, outline the goals that we understand they want to achieve (in slide)</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Also use this time to show the customer that you really understand their workload and current success – the metrics on the right, for example, were provided by the CFO via email following meeting #1.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Congratulate the customer on their success thus far with the application, but acknowledge that there are challenges they are facing and goals they would like to achieve.</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596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a:p>
            <a:r>
              <a:rPr lang="en-US" b="0" dirty="0"/>
              <a:t>DevOps CI/CD</a:t>
            </a:r>
            <a:r>
              <a:rPr lang="en-US" b="0" baseline="0" dirty="0"/>
              <a:t> automation:</a:t>
            </a:r>
          </a:p>
          <a:p>
            <a:r>
              <a:rPr lang="en-US" b="0" baseline="0" dirty="0"/>
              <a:t>1.</a:t>
            </a:r>
          </a:p>
          <a:p>
            <a:r>
              <a:rPr lang="en-US" b="0" baseline="0" dirty="0"/>
              <a:t>2.</a:t>
            </a:r>
            <a:endParaRPr lang="en-US" b="0" dirty="0"/>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81DF22-D780-4A7C-9D16-9F508D7EE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06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baseline="0" dirty="0"/>
              <a:t>/home/ec2-user/aws-kube-codesuite/Codesuite-Demo/</a:t>
            </a:r>
          </a:p>
          <a:p>
            <a:pPr marL="171450" indent="-171450">
              <a:buFontTx/>
              <a:buChar char="-"/>
            </a:pPr>
            <a:r>
              <a:rPr lang="en-US" b="0" baseline="0" dirty="0"/>
              <a:t>git add . &amp;&amp; git commit -m "test CodeSuite" &amp;&amp; git push origin master</a:t>
            </a:r>
          </a:p>
          <a:p>
            <a:pPr marL="171450" indent="-171450">
              <a:buFontTx/>
              <a:buChar char="-"/>
            </a:pPr>
            <a:endParaRPr lang="en-US" b="0" baseline="0" dirty="0"/>
          </a:p>
          <a:p>
            <a:pPr marL="171450" indent="-171450">
              <a:buFontTx/>
              <a:buChar char="-"/>
            </a:pPr>
            <a:r>
              <a:rPr lang="en-US" b="0" baseline="0" dirty="0"/>
              <a:t>use-case1 Result: http://a313801ace6c2408dbf55b276ccc3096-1898650892.us-west-2.elb.amazonaws.com/</a:t>
            </a:r>
          </a:p>
          <a:p>
            <a:pPr marL="171450" indent="-171450">
              <a:buFontTx/>
              <a:buChar char="-"/>
            </a:pPr>
            <a:r>
              <a:rPr lang="en-US" b="0" baseline="0" dirty="0"/>
              <a:t>use-case2 Result: RESULT http://ec2-52-33-135-86.us-west-2.compute.amazonaws.com/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81DF22-D780-4A7C-9D16-9F508D7EE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832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 this slide we’ll summarize</a:t>
            </a:r>
            <a:r>
              <a:rPr lang="en-US" b="1" baseline="0" dirty="0"/>
              <a:t> the challenges the customer directly told us they are facing (either in meeting 1 or via email). </a:t>
            </a:r>
            <a:endParaRPr lang="en-US" b="1" dirty="0"/>
          </a:p>
          <a:p>
            <a:endParaRPr lang="en-US" dirty="0"/>
          </a:p>
          <a:p>
            <a:r>
              <a:rPr lang="en-US" b="1" dirty="0"/>
              <a:t>Application</a:t>
            </a:r>
            <a:r>
              <a:rPr lang="en-US" b="1" baseline="0" dirty="0"/>
              <a:t> modernization – re-platform</a:t>
            </a:r>
          </a:p>
          <a:p>
            <a:r>
              <a:rPr lang="en-US" b="1" baseline="0" dirty="0"/>
              <a:t>1. EKS</a:t>
            </a:r>
          </a:p>
          <a:p>
            <a:r>
              <a:rPr lang="en-US" b="1" baseline="0" dirty="0"/>
              <a:t>2. EKS-A</a:t>
            </a:r>
            <a:endParaRPr lang="en-US" b="1" dirty="0"/>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81DF22-D780-4A7C-9D16-9F508D7EE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83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81DF22-D780-4A7C-9D16-9F508D7EE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953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81DF22-D780-4A7C-9D16-9F508D7EE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615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a:srcRect t="2464" r="14292" b="2464"/>
          <a:stretch/>
        </p:blipFill>
        <p:spPr>
          <a:xfrm>
            <a:off x="7774614" y="0"/>
            <a:ext cx="4417388" cy="68580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5528733"/>
            <a:ext cx="12192000" cy="1329267"/>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10454640" y="6172202"/>
            <a:ext cx="1127760"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1067"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6186617" y="6172202"/>
            <a:ext cx="4859225"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1067"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32" name="Group 31">
            <a:extLst>
              <a:ext uri="{FF2B5EF4-FFF2-40B4-BE49-F238E27FC236}">
                <a16:creationId xmlns:a16="http://schemas.microsoft.com/office/drawing/2014/main" id="{5DDD7716-BC27-403A-A087-496C8B6B5923}"/>
              </a:ext>
            </a:extLst>
          </p:cNvPr>
          <p:cNvGrpSpPr/>
          <p:nvPr userDrawn="1"/>
        </p:nvGrpSpPr>
        <p:grpSpPr>
          <a:xfrm>
            <a:off x="682723" y="1310191"/>
            <a:ext cx="3863877" cy="1080341"/>
            <a:chOff x="3719413" y="-685800"/>
            <a:chExt cx="2452786" cy="685800"/>
          </a:xfrm>
        </p:grpSpPr>
        <p:sp>
          <p:nvSpPr>
            <p:cNvPr id="33" name="Freeform: Shape 32">
              <a:extLst>
                <a:ext uri="{FF2B5EF4-FFF2-40B4-BE49-F238E27FC236}">
                  <a16:creationId xmlns:a16="http://schemas.microsoft.com/office/drawing/2014/main" id="{12A609A9-93FC-473D-8609-95BAFEB01C30}"/>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sz="2400" dirty="0"/>
            </a:p>
          </p:txBody>
        </p:sp>
        <p:grpSp>
          <p:nvGrpSpPr>
            <p:cNvPr id="34" name="Graphic 1">
              <a:extLst>
                <a:ext uri="{FF2B5EF4-FFF2-40B4-BE49-F238E27FC236}">
                  <a16:creationId xmlns:a16="http://schemas.microsoft.com/office/drawing/2014/main" id="{71E87C7D-A2CC-486E-88D1-ECFAC21DECF8}"/>
                </a:ext>
              </a:extLst>
            </p:cNvPr>
            <p:cNvGrpSpPr/>
            <p:nvPr/>
          </p:nvGrpSpPr>
          <p:grpSpPr>
            <a:xfrm>
              <a:off x="3719413" y="-258754"/>
              <a:ext cx="1146331" cy="258754"/>
              <a:chOff x="3719413" y="-258754"/>
              <a:chExt cx="1146331" cy="258754"/>
            </a:xfrm>
            <a:solidFill>
              <a:srgbClr val="FD9700"/>
            </a:solidFill>
          </p:grpSpPr>
          <p:sp>
            <p:nvSpPr>
              <p:cNvPr id="51" name="Freeform: Shape 50">
                <a:extLst>
                  <a:ext uri="{FF2B5EF4-FFF2-40B4-BE49-F238E27FC236}">
                    <a16:creationId xmlns:a16="http://schemas.microsoft.com/office/drawing/2014/main" id="{0BEB815A-5857-44A9-8E08-13F9333FC23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sz="2400" dirty="0"/>
              </a:p>
            </p:txBody>
          </p:sp>
          <p:sp>
            <p:nvSpPr>
              <p:cNvPr id="52" name="Freeform: Shape 51">
                <a:extLst>
                  <a:ext uri="{FF2B5EF4-FFF2-40B4-BE49-F238E27FC236}">
                    <a16:creationId xmlns:a16="http://schemas.microsoft.com/office/drawing/2014/main" id="{F297516F-F69E-4CAE-BC37-A5DEC10A72AF}"/>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sz="2400" dirty="0"/>
              </a:p>
            </p:txBody>
          </p:sp>
        </p:grpSp>
        <p:grpSp>
          <p:nvGrpSpPr>
            <p:cNvPr id="35" name="Graphic 1">
              <a:extLst>
                <a:ext uri="{FF2B5EF4-FFF2-40B4-BE49-F238E27FC236}">
                  <a16:creationId xmlns:a16="http://schemas.microsoft.com/office/drawing/2014/main" id="{E186E48A-95CE-4AE7-BED7-61D49041CE75}"/>
                </a:ext>
              </a:extLst>
            </p:cNvPr>
            <p:cNvGrpSpPr/>
            <p:nvPr/>
          </p:nvGrpSpPr>
          <p:grpSpPr>
            <a:xfrm>
              <a:off x="5071109" y="-680084"/>
              <a:ext cx="1101090" cy="626745"/>
              <a:chOff x="5071109" y="-680084"/>
              <a:chExt cx="1101090" cy="626745"/>
            </a:xfrm>
            <a:solidFill>
              <a:schemeClr val="tx1"/>
            </a:solidFill>
          </p:grpSpPr>
          <p:sp>
            <p:nvSpPr>
              <p:cNvPr id="36" name="Freeform: Shape 35">
                <a:extLst>
                  <a:ext uri="{FF2B5EF4-FFF2-40B4-BE49-F238E27FC236}">
                    <a16:creationId xmlns:a16="http://schemas.microsoft.com/office/drawing/2014/main" id="{CB353417-8DBA-4DAC-AB59-0D50E05E9617}"/>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sz="2400" dirty="0"/>
              </a:p>
            </p:txBody>
          </p:sp>
          <p:sp>
            <p:nvSpPr>
              <p:cNvPr id="37" name="Freeform: Shape 36">
                <a:extLst>
                  <a:ext uri="{FF2B5EF4-FFF2-40B4-BE49-F238E27FC236}">
                    <a16:creationId xmlns:a16="http://schemas.microsoft.com/office/drawing/2014/main" id="{14395307-9DEB-4080-8CEE-412E6E493A16}"/>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sz="2400" dirty="0"/>
              </a:p>
            </p:txBody>
          </p:sp>
          <p:sp>
            <p:nvSpPr>
              <p:cNvPr id="38" name="Freeform: Shape 37">
                <a:extLst>
                  <a:ext uri="{FF2B5EF4-FFF2-40B4-BE49-F238E27FC236}">
                    <a16:creationId xmlns:a16="http://schemas.microsoft.com/office/drawing/2014/main" id="{DE6B686B-BF25-4AC2-9793-B588277C1534}"/>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sz="2400" dirty="0"/>
              </a:p>
            </p:txBody>
          </p:sp>
          <p:sp>
            <p:nvSpPr>
              <p:cNvPr id="39" name="Freeform: Shape 38">
                <a:extLst>
                  <a:ext uri="{FF2B5EF4-FFF2-40B4-BE49-F238E27FC236}">
                    <a16:creationId xmlns:a16="http://schemas.microsoft.com/office/drawing/2014/main" id="{9BA31EE9-EDA3-46A8-A3DA-B91CB057047B}"/>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sz="2400" dirty="0"/>
              </a:p>
            </p:txBody>
          </p:sp>
          <p:sp>
            <p:nvSpPr>
              <p:cNvPr id="40" name="Freeform: Shape 39">
                <a:extLst>
                  <a:ext uri="{FF2B5EF4-FFF2-40B4-BE49-F238E27FC236}">
                    <a16:creationId xmlns:a16="http://schemas.microsoft.com/office/drawing/2014/main" id="{B7707BE1-DF0F-4A90-9769-7B894DCE5184}"/>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sz="2400" dirty="0"/>
              </a:p>
            </p:txBody>
          </p:sp>
          <p:sp>
            <p:nvSpPr>
              <p:cNvPr id="41" name="Freeform: Shape 40">
                <a:extLst>
                  <a:ext uri="{FF2B5EF4-FFF2-40B4-BE49-F238E27FC236}">
                    <a16:creationId xmlns:a16="http://schemas.microsoft.com/office/drawing/2014/main" id="{AFD44DBD-E9ED-4C31-BFBF-A40074E545AF}"/>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sz="2400" dirty="0"/>
              </a:p>
            </p:txBody>
          </p:sp>
          <p:sp>
            <p:nvSpPr>
              <p:cNvPr id="42" name="Freeform: Shape 41">
                <a:extLst>
                  <a:ext uri="{FF2B5EF4-FFF2-40B4-BE49-F238E27FC236}">
                    <a16:creationId xmlns:a16="http://schemas.microsoft.com/office/drawing/2014/main" id="{C019668D-4429-49D5-8BF5-76982A9BB4A1}"/>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sz="2400" dirty="0"/>
              </a:p>
            </p:txBody>
          </p:sp>
          <p:sp>
            <p:nvSpPr>
              <p:cNvPr id="43" name="Freeform: Shape 42">
                <a:extLst>
                  <a:ext uri="{FF2B5EF4-FFF2-40B4-BE49-F238E27FC236}">
                    <a16:creationId xmlns:a16="http://schemas.microsoft.com/office/drawing/2014/main" id="{42B73321-E3E6-4923-8047-198621C1EB2B}"/>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sz="2400" dirty="0"/>
              </a:p>
            </p:txBody>
          </p:sp>
          <p:sp>
            <p:nvSpPr>
              <p:cNvPr id="44" name="Freeform: Shape 43">
                <a:extLst>
                  <a:ext uri="{FF2B5EF4-FFF2-40B4-BE49-F238E27FC236}">
                    <a16:creationId xmlns:a16="http://schemas.microsoft.com/office/drawing/2014/main" id="{AB50B0DD-EDA8-492B-B9FA-FA975CB6480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sz="2400" dirty="0"/>
              </a:p>
            </p:txBody>
          </p:sp>
          <p:sp>
            <p:nvSpPr>
              <p:cNvPr id="45" name="Freeform: Shape 44">
                <a:extLst>
                  <a:ext uri="{FF2B5EF4-FFF2-40B4-BE49-F238E27FC236}">
                    <a16:creationId xmlns:a16="http://schemas.microsoft.com/office/drawing/2014/main" id="{AB405609-C255-41AB-9E85-0791B71C3795}"/>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sz="2400" dirty="0"/>
              </a:p>
            </p:txBody>
          </p:sp>
          <p:sp>
            <p:nvSpPr>
              <p:cNvPr id="46" name="Freeform: Shape 45">
                <a:extLst>
                  <a:ext uri="{FF2B5EF4-FFF2-40B4-BE49-F238E27FC236}">
                    <a16:creationId xmlns:a16="http://schemas.microsoft.com/office/drawing/2014/main" id="{3A1E5B2A-C35D-4346-8B59-D9BF7E64C7B4}"/>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sz="2400" dirty="0"/>
              </a:p>
            </p:txBody>
          </p:sp>
          <p:sp>
            <p:nvSpPr>
              <p:cNvPr id="47" name="Freeform: Shape 46">
                <a:extLst>
                  <a:ext uri="{FF2B5EF4-FFF2-40B4-BE49-F238E27FC236}">
                    <a16:creationId xmlns:a16="http://schemas.microsoft.com/office/drawing/2014/main" id="{841594A5-81B5-4681-9239-FF633ACAC1F6}"/>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sz="2400" dirty="0"/>
              </a:p>
            </p:txBody>
          </p:sp>
          <p:sp>
            <p:nvSpPr>
              <p:cNvPr id="48" name="Freeform: Shape 47">
                <a:extLst>
                  <a:ext uri="{FF2B5EF4-FFF2-40B4-BE49-F238E27FC236}">
                    <a16:creationId xmlns:a16="http://schemas.microsoft.com/office/drawing/2014/main" id="{B25FD3A1-4632-4413-983F-D40F158E9C48}"/>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sz="2400" dirty="0"/>
              </a:p>
            </p:txBody>
          </p:sp>
          <p:sp>
            <p:nvSpPr>
              <p:cNvPr id="49" name="Freeform: Shape 48">
                <a:extLst>
                  <a:ext uri="{FF2B5EF4-FFF2-40B4-BE49-F238E27FC236}">
                    <a16:creationId xmlns:a16="http://schemas.microsoft.com/office/drawing/2014/main" id="{0BE41AA5-AF85-4D7E-AC9F-21A0F8DE9768}"/>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sz="2400" dirty="0"/>
              </a:p>
            </p:txBody>
          </p:sp>
          <p:sp>
            <p:nvSpPr>
              <p:cNvPr id="50" name="Freeform: Shape 49">
                <a:extLst>
                  <a:ext uri="{FF2B5EF4-FFF2-40B4-BE49-F238E27FC236}">
                    <a16:creationId xmlns:a16="http://schemas.microsoft.com/office/drawing/2014/main" id="{894D846C-BCFC-4E5C-AD85-810EEAB4980E}"/>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sz="2400" dirty="0"/>
              </a:p>
            </p:txBody>
          </p:sp>
        </p:grpSp>
      </p:grpSp>
    </p:spTree>
    <p:extLst>
      <p:ext uri="{BB962C8B-B14F-4D97-AF65-F5344CB8AC3E}">
        <p14:creationId xmlns:p14="http://schemas.microsoft.com/office/powerpoint/2010/main" val="244699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2648" y="1369472"/>
            <a:ext cx="5254752" cy="639763"/>
          </a:xfrm>
        </p:spPr>
        <p:txBody>
          <a:bodyPr anchor="b">
            <a:noAutofit/>
          </a:bodyPr>
          <a:lstStyle>
            <a:lvl1pPr marL="0" indent="0">
              <a:buNone/>
              <a:defRPr sz="2667" b="1">
                <a:solidFill>
                  <a:schemeClr val="tx1"/>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11" name="Title 1"/>
          <p:cNvSpPr>
            <a:spLocks noGrp="1"/>
          </p:cNvSpPr>
          <p:nvPr>
            <p:ph type="title"/>
          </p:nvPr>
        </p:nvSpPr>
        <p:spPr>
          <a:xfrm>
            <a:off x="609600" y="381000"/>
            <a:ext cx="10972800" cy="914400"/>
          </a:xfrm>
        </p:spPr>
        <p:txBody>
          <a:bodyPr>
            <a:normAutofit/>
          </a:bodyPr>
          <a:lstStyle>
            <a:lvl1pPr>
              <a:defRPr sz="3733">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6327648" y="1369472"/>
            <a:ext cx="5254752" cy="639763"/>
          </a:xfrm>
        </p:spPr>
        <p:txBody>
          <a:bodyPr anchor="b">
            <a:noAutofit/>
          </a:bodyPr>
          <a:lstStyle>
            <a:lvl1pPr marL="0" indent="0">
              <a:buNone/>
              <a:defRPr sz="2667" b="1">
                <a:solidFill>
                  <a:schemeClr val="tx1"/>
                </a:solidFill>
              </a:defRPr>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609600" y="2159001"/>
            <a:ext cx="5257800" cy="3835400"/>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6324600" y="2159001"/>
            <a:ext cx="5257800" cy="3835400"/>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755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914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346200"/>
            <a:ext cx="3327400" cy="4648200"/>
          </a:xfrm>
        </p:spPr>
        <p:txBody>
          <a:bodyPr>
            <a:normAutofit/>
          </a:bodyPr>
          <a:lstStyle>
            <a:lvl1pPr>
              <a:defRPr sz="2667"/>
            </a:lvl1pPr>
            <a:lvl2pPr>
              <a:defRPr sz="2400"/>
            </a:lvl2pPr>
            <a:lvl3pPr>
              <a:defRPr sz="2133"/>
            </a:lvl3pPr>
            <a:lvl4pPr marL="1828709"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4432300" y="1346200"/>
            <a:ext cx="3327400" cy="4648200"/>
          </a:xfrm>
        </p:spPr>
        <p:txBody>
          <a:bodyPr>
            <a:normAutofit/>
          </a:bodyPr>
          <a:lstStyle>
            <a:lvl1pPr>
              <a:defRPr sz="2667"/>
            </a:lvl1pPr>
            <a:lvl2pPr>
              <a:defRPr sz="2400"/>
            </a:lvl2pPr>
            <a:lvl3pPr>
              <a:defRPr sz="2133"/>
            </a:lvl3pPr>
            <a:lvl4pPr marL="1828709"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8255000" y="1346200"/>
            <a:ext cx="3327400" cy="4648200"/>
          </a:xfrm>
        </p:spPr>
        <p:txBody>
          <a:bodyPr>
            <a:normAutofit/>
          </a:bodyPr>
          <a:lstStyle>
            <a:lvl1pPr>
              <a:defRPr sz="2667"/>
            </a:lvl1pPr>
            <a:lvl2pPr>
              <a:defRPr sz="2400"/>
            </a:lvl2pPr>
            <a:lvl3pPr>
              <a:defRPr sz="2133"/>
            </a:lvl3pPr>
            <a:lvl4pPr marL="1828709"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211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9144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609601" y="4169445"/>
            <a:ext cx="2396067" cy="454587"/>
          </a:xfrm>
        </p:spPr>
        <p:txBody>
          <a:bodyPr>
            <a:noAutofit/>
          </a:bodyPr>
          <a:lstStyle>
            <a:lvl1pPr marL="0" indent="0" algn="ctr">
              <a:buNone/>
              <a:defRPr sz="1867">
                <a:solidFill>
                  <a:schemeClr val="tx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15" name="Picture Placeholder 2"/>
          <p:cNvSpPr>
            <a:spLocks noGrp="1"/>
          </p:cNvSpPr>
          <p:nvPr>
            <p:ph type="pic" sz="quarter" idx="16" hasCustomPrompt="1"/>
          </p:nvPr>
        </p:nvSpPr>
        <p:spPr>
          <a:xfrm>
            <a:off x="609601" y="2139139"/>
            <a:ext cx="2396067" cy="1792816"/>
          </a:xfrm>
        </p:spPr>
        <p:txBody>
          <a:bodyPr lIns="91440" tIns="91440" rIns="91440" bIns="91440">
            <a:normAutofit/>
          </a:bodyPr>
          <a:lstStyle>
            <a:lvl1pPr algn="ctr">
              <a:defRPr sz="1467">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3468512" y="4169445"/>
            <a:ext cx="2396067" cy="454587"/>
          </a:xfrm>
        </p:spPr>
        <p:txBody>
          <a:bodyPr>
            <a:noAutofit/>
          </a:bodyPr>
          <a:lstStyle>
            <a:lvl1pPr marL="0" indent="0" algn="ctr">
              <a:buNone/>
              <a:defRPr sz="1867">
                <a:solidFill>
                  <a:schemeClr val="tx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3468512" y="2139139"/>
            <a:ext cx="2396067" cy="1792816"/>
          </a:xfrm>
        </p:spPr>
        <p:txBody>
          <a:bodyPr lIns="91440" tIns="91440" rIns="91440" bIns="91440">
            <a:normAutofit/>
          </a:bodyPr>
          <a:lstStyle>
            <a:lvl1pPr algn="ctr">
              <a:defRPr sz="1467">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6327421" y="4169445"/>
            <a:ext cx="2396067" cy="454587"/>
          </a:xfrm>
        </p:spPr>
        <p:txBody>
          <a:bodyPr>
            <a:noAutofit/>
          </a:bodyPr>
          <a:lstStyle>
            <a:lvl1pPr marL="0" indent="0" algn="ctr">
              <a:buNone/>
              <a:defRPr sz="1867">
                <a:solidFill>
                  <a:schemeClr val="tx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6327421" y="2139139"/>
            <a:ext cx="2396067" cy="1792816"/>
          </a:xfrm>
        </p:spPr>
        <p:txBody>
          <a:bodyPr lIns="91440" tIns="91440" rIns="91440" bIns="91440">
            <a:normAutofit/>
          </a:bodyPr>
          <a:lstStyle>
            <a:lvl1pPr algn="ctr">
              <a:defRPr sz="1467">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9186333" y="4169445"/>
            <a:ext cx="2396067" cy="454587"/>
          </a:xfrm>
        </p:spPr>
        <p:txBody>
          <a:bodyPr>
            <a:noAutofit/>
          </a:bodyPr>
          <a:lstStyle>
            <a:lvl1pPr marL="0" indent="0" algn="ctr">
              <a:buNone/>
              <a:defRPr sz="1867">
                <a:solidFill>
                  <a:schemeClr val="tx1"/>
                </a:solidFill>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9186333" y="2139139"/>
            <a:ext cx="2396067" cy="1792816"/>
          </a:xfrm>
        </p:spPr>
        <p:txBody>
          <a:bodyPr lIns="91440" tIns="91440" rIns="91440" bIns="91440">
            <a:normAutofit/>
          </a:bodyPr>
          <a:lstStyle>
            <a:lvl1pPr algn="ctr">
              <a:defRPr sz="1467">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00233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609600" y="377953"/>
            <a:ext cx="10972800" cy="903763"/>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609600" y="2977665"/>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9" name="Picture Placeholder 2"/>
          <p:cNvSpPr>
            <a:spLocks noGrp="1"/>
          </p:cNvSpPr>
          <p:nvPr>
            <p:ph type="pic" sz="quarter" idx="20"/>
          </p:nvPr>
        </p:nvSpPr>
        <p:spPr>
          <a:xfrm>
            <a:off x="609600" y="1346202"/>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4813300" y="2977665"/>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4813300" y="1346202"/>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9017000" y="2977665"/>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9017000" y="1346202"/>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609600" y="5552513"/>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609600" y="3921050"/>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4813300" y="5552513"/>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4813300" y="3921050"/>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9017000" y="5552513"/>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9017000" y="3921050"/>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Tree>
    <p:extLst>
      <p:ext uri="{BB962C8B-B14F-4D97-AF65-F5344CB8AC3E}">
        <p14:creationId xmlns:p14="http://schemas.microsoft.com/office/powerpoint/2010/main" val="192683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dirty="0"/>
              <a:t>Click to edit Master title style</a:t>
            </a:r>
          </a:p>
        </p:txBody>
      </p:sp>
    </p:spTree>
    <p:extLst>
      <p:ext uri="{BB962C8B-B14F-4D97-AF65-F5344CB8AC3E}">
        <p14:creationId xmlns:p14="http://schemas.microsoft.com/office/powerpoint/2010/main" val="70472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43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5994400"/>
            <a:ext cx="12192000" cy="86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3457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6888481" y="0"/>
            <a:ext cx="5303521" cy="6858000"/>
          </a:xfrm>
          <a:prstGeom prst="rect">
            <a:avLst/>
          </a:prstGeom>
        </p:spPr>
      </p:pic>
      <p:sp>
        <p:nvSpPr>
          <p:cNvPr id="2" name="Title 1"/>
          <p:cNvSpPr>
            <a:spLocks noGrp="1"/>
          </p:cNvSpPr>
          <p:nvPr>
            <p:ph type="title" hasCustomPrompt="1"/>
          </p:nvPr>
        </p:nvSpPr>
        <p:spPr>
          <a:xfrm>
            <a:off x="609603" y="2374901"/>
            <a:ext cx="7061199" cy="1362075"/>
          </a:xfrm>
        </p:spPr>
        <p:txBody>
          <a:bodyPr anchor="b" anchorCtr="0">
            <a:noAutofit/>
          </a:bodyPr>
          <a:lstStyle>
            <a:lvl1pPr algn="l">
              <a:defRPr sz="5333"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631137" y="3905253"/>
            <a:ext cx="7061199" cy="577849"/>
          </a:xfrm>
        </p:spPr>
        <p:txBody>
          <a:bodyPr>
            <a:normAutofit/>
          </a:bodyPr>
          <a:lstStyle>
            <a:lvl1pPr marL="0" indent="0" algn="l">
              <a:buNone/>
              <a:defRPr sz="2133"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5528733"/>
            <a:ext cx="12192000" cy="1329267"/>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10454640" y="6172202"/>
            <a:ext cx="1127760"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1067"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6186617" y="6172202"/>
            <a:ext cx="4859225"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2021 Amazon Web Services, Inc. or its affiliates. All rights reserved   </a:t>
            </a:r>
            <a:r>
              <a:rPr kumimoji="0" lang="en-US" altLang="en-US" sz="1067"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0" name="Group 9">
            <a:extLst>
              <a:ext uri="{FF2B5EF4-FFF2-40B4-BE49-F238E27FC236}">
                <a16:creationId xmlns:a16="http://schemas.microsoft.com/office/drawing/2014/main" id="{FA22FD68-698D-4983-84E2-EE6FF1BBD494}"/>
              </a:ext>
            </a:extLst>
          </p:cNvPr>
          <p:cNvGrpSpPr/>
          <p:nvPr userDrawn="1"/>
        </p:nvGrpSpPr>
        <p:grpSpPr>
          <a:xfrm>
            <a:off x="609602" y="6381991"/>
            <a:ext cx="985135" cy="275444"/>
            <a:chOff x="3719413" y="-685800"/>
            <a:chExt cx="2452786" cy="685800"/>
          </a:xfrm>
        </p:grpSpPr>
        <p:sp>
          <p:nvSpPr>
            <p:cNvPr id="14" name="Freeform: Shape 13">
              <a:extLst>
                <a:ext uri="{FF2B5EF4-FFF2-40B4-BE49-F238E27FC236}">
                  <a16:creationId xmlns:a16="http://schemas.microsoft.com/office/drawing/2014/main" id="{E2D81371-72B1-4B3F-8B2B-685BF78D6506}"/>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sz="2400" dirty="0"/>
            </a:p>
          </p:txBody>
        </p:sp>
        <p:grpSp>
          <p:nvGrpSpPr>
            <p:cNvPr id="15" name="Graphic 1">
              <a:extLst>
                <a:ext uri="{FF2B5EF4-FFF2-40B4-BE49-F238E27FC236}">
                  <a16:creationId xmlns:a16="http://schemas.microsoft.com/office/drawing/2014/main" id="{B3739BB9-11AD-4C9E-A4FD-BDD5198F9FBC}"/>
                </a:ext>
              </a:extLst>
            </p:cNvPr>
            <p:cNvGrpSpPr/>
            <p:nvPr/>
          </p:nvGrpSpPr>
          <p:grpSpPr>
            <a:xfrm>
              <a:off x="3719413" y="-258754"/>
              <a:ext cx="1146331" cy="258754"/>
              <a:chOff x="3719413" y="-258754"/>
              <a:chExt cx="1146331" cy="258754"/>
            </a:xfrm>
            <a:solidFill>
              <a:srgbClr val="FD9700"/>
            </a:solidFill>
          </p:grpSpPr>
          <p:sp>
            <p:nvSpPr>
              <p:cNvPr id="32" name="Freeform: Shape 31">
                <a:extLst>
                  <a:ext uri="{FF2B5EF4-FFF2-40B4-BE49-F238E27FC236}">
                    <a16:creationId xmlns:a16="http://schemas.microsoft.com/office/drawing/2014/main" id="{3947B798-4F61-449D-BD6E-3454821B2EFC}"/>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sz="2400" dirty="0"/>
              </a:p>
            </p:txBody>
          </p:sp>
          <p:sp>
            <p:nvSpPr>
              <p:cNvPr id="33" name="Freeform: Shape 32">
                <a:extLst>
                  <a:ext uri="{FF2B5EF4-FFF2-40B4-BE49-F238E27FC236}">
                    <a16:creationId xmlns:a16="http://schemas.microsoft.com/office/drawing/2014/main" id="{7263992B-C90B-4E3B-9BBD-6205792C4F0D}"/>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sz="2400" dirty="0"/>
              </a:p>
            </p:txBody>
          </p:sp>
        </p:grpSp>
        <p:grpSp>
          <p:nvGrpSpPr>
            <p:cNvPr id="16" name="Graphic 1">
              <a:extLst>
                <a:ext uri="{FF2B5EF4-FFF2-40B4-BE49-F238E27FC236}">
                  <a16:creationId xmlns:a16="http://schemas.microsoft.com/office/drawing/2014/main" id="{5CA72CFA-FF47-4D0F-883E-E6D2E9EE162F}"/>
                </a:ext>
              </a:extLst>
            </p:cNvPr>
            <p:cNvGrpSpPr/>
            <p:nvPr/>
          </p:nvGrpSpPr>
          <p:grpSpPr>
            <a:xfrm>
              <a:off x="5071109" y="-680084"/>
              <a:ext cx="1101090" cy="626745"/>
              <a:chOff x="5071109" y="-680084"/>
              <a:chExt cx="1101090" cy="626745"/>
            </a:xfrm>
            <a:solidFill>
              <a:schemeClr val="tx1"/>
            </a:solidFill>
          </p:grpSpPr>
          <p:sp>
            <p:nvSpPr>
              <p:cNvPr id="17" name="Freeform: Shape 16">
                <a:extLst>
                  <a:ext uri="{FF2B5EF4-FFF2-40B4-BE49-F238E27FC236}">
                    <a16:creationId xmlns:a16="http://schemas.microsoft.com/office/drawing/2014/main" id="{4079E3B5-B882-410D-9D56-F467CAA2F23F}"/>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sz="2400" dirty="0"/>
              </a:p>
            </p:txBody>
          </p:sp>
          <p:sp>
            <p:nvSpPr>
              <p:cNvPr id="18" name="Freeform: Shape 17">
                <a:extLst>
                  <a:ext uri="{FF2B5EF4-FFF2-40B4-BE49-F238E27FC236}">
                    <a16:creationId xmlns:a16="http://schemas.microsoft.com/office/drawing/2014/main" id="{3EBD48E3-17EE-4A88-856A-15FBE0D38807}"/>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sz="2400" dirty="0"/>
              </a:p>
            </p:txBody>
          </p:sp>
          <p:sp>
            <p:nvSpPr>
              <p:cNvPr id="19" name="Freeform: Shape 18">
                <a:extLst>
                  <a:ext uri="{FF2B5EF4-FFF2-40B4-BE49-F238E27FC236}">
                    <a16:creationId xmlns:a16="http://schemas.microsoft.com/office/drawing/2014/main" id="{760B4DD7-360B-40F6-B6F9-35884807087B}"/>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sz="2400" dirty="0"/>
              </a:p>
            </p:txBody>
          </p:sp>
          <p:sp>
            <p:nvSpPr>
              <p:cNvPr id="20" name="Freeform: Shape 19">
                <a:extLst>
                  <a:ext uri="{FF2B5EF4-FFF2-40B4-BE49-F238E27FC236}">
                    <a16:creationId xmlns:a16="http://schemas.microsoft.com/office/drawing/2014/main" id="{153D4166-1AC7-4962-9838-7CD798357420}"/>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sz="2400" dirty="0"/>
              </a:p>
            </p:txBody>
          </p:sp>
          <p:sp>
            <p:nvSpPr>
              <p:cNvPr id="21" name="Freeform: Shape 20">
                <a:extLst>
                  <a:ext uri="{FF2B5EF4-FFF2-40B4-BE49-F238E27FC236}">
                    <a16:creationId xmlns:a16="http://schemas.microsoft.com/office/drawing/2014/main" id="{5133EA83-4832-4A4D-85D1-6C66D5551999}"/>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sz="2400" dirty="0"/>
              </a:p>
            </p:txBody>
          </p:sp>
          <p:sp>
            <p:nvSpPr>
              <p:cNvPr id="22" name="Freeform: Shape 21">
                <a:extLst>
                  <a:ext uri="{FF2B5EF4-FFF2-40B4-BE49-F238E27FC236}">
                    <a16:creationId xmlns:a16="http://schemas.microsoft.com/office/drawing/2014/main" id="{7F4BB392-CDAB-4284-BF79-F9B4D3F9B2A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sz="2400" dirty="0"/>
              </a:p>
            </p:txBody>
          </p:sp>
          <p:sp>
            <p:nvSpPr>
              <p:cNvPr id="23" name="Freeform: Shape 22">
                <a:extLst>
                  <a:ext uri="{FF2B5EF4-FFF2-40B4-BE49-F238E27FC236}">
                    <a16:creationId xmlns:a16="http://schemas.microsoft.com/office/drawing/2014/main" id="{7AE52327-0757-4033-9BAC-BFD12B159E43}"/>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sz="2400" dirty="0"/>
              </a:p>
            </p:txBody>
          </p:sp>
          <p:sp>
            <p:nvSpPr>
              <p:cNvPr id="24" name="Freeform: Shape 23">
                <a:extLst>
                  <a:ext uri="{FF2B5EF4-FFF2-40B4-BE49-F238E27FC236}">
                    <a16:creationId xmlns:a16="http://schemas.microsoft.com/office/drawing/2014/main" id="{92A6689D-20C2-4691-8B84-9A1E0848FE1E}"/>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sz="2400" dirty="0"/>
              </a:p>
            </p:txBody>
          </p:sp>
          <p:sp>
            <p:nvSpPr>
              <p:cNvPr id="25" name="Freeform: Shape 24">
                <a:extLst>
                  <a:ext uri="{FF2B5EF4-FFF2-40B4-BE49-F238E27FC236}">
                    <a16:creationId xmlns:a16="http://schemas.microsoft.com/office/drawing/2014/main" id="{CA5E5E5E-F5DE-4496-A505-3B6F7ABCEFD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sz="2400" dirty="0"/>
              </a:p>
            </p:txBody>
          </p:sp>
          <p:sp>
            <p:nvSpPr>
              <p:cNvPr id="26" name="Freeform: Shape 25">
                <a:extLst>
                  <a:ext uri="{FF2B5EF4-FFF2-40B4-BE49-F238E27FC236}">
                    <a16:creationId xmlns:a16="http://schemas.microsoft.com/office/drawing/2014/main" id="{4B4021BB-D1B3-4F2E-B777-E9D8892A32EB}"/>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sz="2400" dirty="0"/>
              </a:p>
            </p:txBody>
          </p:sp>
          <p:sp>
            <p:nvSpPr>
              <p:cNvPr id="27" name="Freeform: Shape 26">
                <a:extLst>
                  <a:ext uri="{FF2B5EF4-FFF2-40B4-BE49-F238E27FC236}">
                    <a16:creationId xmlns:a16="http://schemas.microsoft.com/office/drawing/2014/main" id="{5E6FA93E-0DD3-4FF2-BA60-E3C75F4F096B}"/>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sz="2400" dirty="0"/>
              </a:p>
            </p:txBody>
          </p:sp>
          <p:sp>
            <p:nvSpPr>
              <p:cNvPr id="28" name="Freeform: Shape 27">
                <a:extLst>
                  <a:ext uri="{FF2B5EF4-FFF2-40B4-BE49-F238E27FC236}">
                    <a16:creationId xmlns:a16="http://schemas.microsoft.com/office/drawing/2014/main" id="{509F1EAA-B985-4970-83DC-4310449C5561}"/>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sz="2400" dirty="0"/>
              </a:p>
            </p:txBody>
          </p:sp>
          <p:sp>
            <p:nvSpPr>
              <p:cNvPr id="29" name="Freeform: Shape 28">
                <a:extLst>
                  <a:ext uri="{FF2B5EF4-FFF2-40B4-BE49-F238E27FC236}">
                    <a16:creationId xmlns:a16="http://schemas.microsoft.com/office/drawing/2014/main" id="{AEF8F1F7-DFBE-4649-A7A3-86E35054DDC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sz="2400" dirty="0"/>
              </a:p>
            </p:txBody>
          </p:sp>
          <p:sp>
            <p:nvSpPr>
              <p:cNvPr id="30" name="Freeform: Shape 29">
                <a:extLst>
                  <a:ext uri="{FF2B5EF4-FFF2-40B4-BE49-F238E27FC236}">
                    <a16:creationId xmlns:a16="http://schemas.microsoft.com/office/drawing/2014/main" id="{0A47E737-1F82-4AA6-B30C-27135A80BA1B}"/>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sz="2400" dirty="0"/>
              </a:p>
            </p:txBody>
          </p:sp>
          <p:sp>
            <p:nvSpPr>
              <p:cNvPr id="31" name="Freeform: Shape 30">
                <a:extLst>
                  <a:ext uri="{FF2B5EF4-FFF2-40B4-BE49-F238E27FC236}">
                    <a16:creationId xmlns:a16="http://schemas.microsoft.com/office/drawing/2014/main" id="{0427DC00-69D2-4B11-99F4-06F0747AAF98}"/>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sz="2400" dirty="0"/>
              </a:p>
            </p:txBody>
          </p:sp>
        </p:grpSp>
      </p:grpSp>
    </p:spTree>
    <p:extLst>
      <p:ext uri="{BB962C8B-B14F-4D97-AF65-F5344CB8AC3E}">
        <p14:creationId xmlns:p14="http://schemas.microsoft.com/office/powerpoint/2010/main" val="3460558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69875" y="289512"/>
            <a:ext cx="11652539" cy="899665"/>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5" y="1189180"/>
            <a:ext cx="11652539" cy="2287121"/>
          </a:xfrm>
          <a:prstGeom prst="rect">
            <a:avLst/>
          </a:prstGeom>
        </p:spPr>
        <p:txBody>
          <a:bodyPr vert="horz" wrap="square" lIns="182880" tIns="146304" rIns="182880" bIns="146304" rtlCol="0">
            <a:spAutoFit/>
          </a:bodyPr>
          <a:lstStyle>
            <a:lvl1pPr marL="380990" indent="-380990">
              <a:spcAft>
                <a:spcPts val="667"/>
              </a:spcAft>
              <a:buFont typeface="Arial" panose="020B0604020202020204" pitchFamily="34" charset="0"/>
              <a:buChar char="•"/>
              <a:defRPr/>
            </a:lvl1pPr>
            <a:lvl2pPr marL="621891" indent="-285744">
              <a:spcAft>
                <a:spcPts val="667"/>
              </a:spcAft>
              <a:buFont typeface="Arial" panose="020B0604020202020204" pitchFamily="34" charset="0"/>
              <a:buChar char="•"/>
              <a:defRPr/>
            </a:lvl2pPr>
            <a:lvl3pPr marL="845990" indent="-285744">
              <a:spcAft>
                <a:spcPts val="667"/>
              </a:spcAft>
              <a:buFont typeface="Arial" panose="020B0604020202020204" pitchFamily="34" charset="0"/>
              <a:buChar char="•"/>
              <a:defRPr/>
            </a:lvl3pPr>
            <a:lvl4pPr marL="1070088" indent="-285744">
              <a:spcAft>
                <a:spcPts val="667"/>
              </a:spcAft>
              <a:buFont typeface="Arial" panose="020B0604020202020204" pitchFamily="34" charset="0"/>
              <a:buChar char="•"/>
              <a:defRPr/>
            </a:lvl4pPr>
            <a:lvl5pPr marL="1294186" indent="-285744">
              <a:spcAft>
                <a:spcPts val="667"/>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35635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10363200" cy="762000"/>
          </a:xfrm>
        </p:spPr>
        <p:txBody>
          <a:bodyPr/>
          <a:lstStyle/>
          <a:p>
            <a:r>
              <a:rPr lang="en-US"/>
              <a:t>Click to edit Master title style</a:t>
            </a:r>
          </a:p>
        </p:txBody>
      </p:sp>
      <p:sp>
        <p:nvSpPr>
          <p:cNvPr id="3" name="Text Placeholder 2"/>
          <p:cNvSpPr>
            <a:spLocks noGrp="1"/>
          </p:cNvSpPr>
          <p:nvPr>
            <p:ph type="body" sz="half" idx="1"/>
          </p:nvPr>
        </p:nvSpPr>
        <p:spPr>
          <a:xfrm>
            <a:off x="914400" y="1219202"/>
            <a:ext cx="10363200" cy="2111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4400" y="3482976"/>
            <a:ext cx="10363200" cy="211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9448800" y="6324600"/>
            <a:ext cx="2540000" cy="304800"/>
          </a:xfrm>
          <a:prstGeom prst="rect">
            <a:avLst/>
          </a:prstGeom>
        </p:spPr>
        <p:txBody>
          <a:bodyPr/>
          <a:lstStyle>
            <a:lvl1pPr>
              <a:defRPr/>
            </a:lvl1pPr>
          </a:lstStyle>
          <a:p>
            <a:pPr defTabSz="609585">
              <a:defRPr/>
            </a:pPr>
            <a:fld id="{DEE9669F-982E-48AB-800E-7E918A4B13CA}" type="slidenum">
              <a:rPr lang="en-US" altLang="en-US" sz="2400" smtClean="0">
                <a:solidFill>
                  <a:srgbClr val="FFFFFF"/>
                </a:solidFill>
              </a:rPr>
              <a:pPr defTabSz="609585">
                <a:defRPr/>
              </a:pPr>
              <a:t>‹#›</a:t>
            </a:fld>
            <a:endParaRPr lang="en-US" altLang="en-US" sz="2400" dirty="0">
              <a:solidFill>
                <a:srgbClr val="FFFFFF"/>
              </a:solidFill>
            </a:endParaRPr>
          </a:p>
        </p:txBody>
      </p:sp>
    </p:spTree>
    <p:extLst>
      <p:ext uri="{BB962C8B-B14F-4D97-AF65-F5344CB8AC3E}">
        <p14:creationId xmlns:p14="http://schemas.microsoft.com/office/powerpoint/2010/main" val="59826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6888481" y="0"/>
            <a:ext cx="5303521" cy="68580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5528733"/>
            <a:ext cx="12192000" cy="1329267"/>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10454640" y="6172202"/>
            <a:ext cx="1127760"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1067"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6186617" y="6172202"/>
            <a:ext cx="4859225"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1067"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8" name="Group 7">
            <a:extLst>
              <a:ext uri="{FF2B5EF4-FFF2-40B4-BE49-F238E27FC236}">
                <a16:creationId xmlns:a16="http://schemas.microsoft.com/office/drawing/2014/main" id="{687E2393-3A1C-42B7-A788-A7A9F31C34F8}"/>
              </a:ext>
            </a:extLst>
          </p:cNvPr>
          <p:cNvGrpSpPr/>
          <p:nvPr userDrawn="1"/>
        </p:nvGrpSpPr>
        <p:grpSpPr>
          <a:xfrm>
            <a:off x="682723" y="1310191"/>
            <a:ext cx="3863877" cy="1080341"/>
            <a:chOff x="3719413" y="-685800"/>
            <a:chExt cx="2452786" cy="685800"/>
          </a:xfrm>
        </p:grpSpPr>
        <p:sp>
          <p:nvSpPr>
            <p:cNvPr id="10" name="Freeform: Shape 9">
              <a:extLst>
                <a:ext uri="{FF2B5EF4-FFF2-40B4-BE49-F238E27FC236}">
                  <a16:creationId xmlns:a16="http://schemas.microsoft.com/office/drawing/2014/main" id="{6AF12829-22EE-4767-A6C5-0C47B2B31394}"/>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sz="2400" dirty="0"/>
            </a:p>
          </p:txBody>
        </p:sp>
        <p:grpSp>
          <p:nvGrpSpPr>
            <p:cNvPr id="11" name="Graphic 1">
              <a:extLst>
                <a:ext uri="{FF2B5EF4-FFF2-40B4-BE49-F238E27FC236}">
                  <a16:creationId xmlns:a16="http://schemas.microsoft.com/office/drawing/2014/main" id="{3A4EE953-F07F-48BE-AEBE-E085F202928F}"/>
                </a:ext>
              </a:extLst>
            </p:cNvPr>
            <p:cNvGrpSpPr/>
            <p:nvPr/>
          </p:nvGrpSpPr>
          <p:grpSpPr>
            <a:xfrm>
              <a:off x="3719413" y="-258754"/>
              <a:ext cx="1146331" cy="258754"/>
              <a:chOff x="3719413" y="-258754"/>
              <a:chExt cx="1146331" cy="258754"/>
            </a:xfrm>
            <a:solidFill>
              <a:srgbClr val="FD9700"/>
            </a:solidFill>
          </p:grpSpPr>
          <p:sp>
            <p:nvSpPr>
              <p:cNvPr id="30" name="Freeform: Shape 29">
                <a:extLst>
                  <a:ext uri="{FF2B5EF4-FFF2-40B4-BE49-F238E27FC236}">
                    <a16:creationId xmlns:a16="http://schemas.microsoft.com/office/drawing/2014/main" id="{5EE84BCA-F89B-4193-9F03-B792F1C38453}"/>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sz="2400" dirty="0"/>
              </a:p>
            </p:txBody>
          </p:sp>
          <p:sp>
            <p:nvSpPr>
              <p:cNvPr id="31" name="Freeform: Shape 30">
                <a:extLst>
                  <a:ext uri="{FF2B5EF4-FFF2-40B4-BE49-F238E27FC236}">
                    <a16:creationId xmlns:a16="http://schemas.microsoft.com/office/drawing/2014/main" id="{B4F314B1-24C4-4A02-A28E-6A0F5DA871F3}"/>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sz="2400" dirty="0"/>
              </a:p>
            </p:txBody>
          </p:sp>
        </p:grpSp>
        <p:grpSp>
          <p:nvGrpSpPr>
            <p:cNvPr id="12" name="Graphic 1">
              <a:extLst>
                <a:ext uri="{FF2B5EF4-FFF2-40B4-BE49-F238E27FC236}">
                  <a16:creationId xmlns:a16="http://schemas.microsoft.com/office/drawing/2014/main" id="{BA142898-D96D-4C4D-B285-733C26C1A63A}"/>
                </a:ext>
              </a:extLst>
            </p:cNvPr>
            <p:cNvGrpSpPr/>
            <p:nvPr/>
          </p:nvGrpSpPr>
          <p:grpSpPr>
            <a:xfrm>
              <a:off x="5071109" y="-680084"/>
              <a:ext cx="1101090" cy="626745"/>
              <a:chOff x="5071109" y="-680084"/>
              <a:chExt cx="1101090" cy="626745"/>
            </a:xfrm>
            <a:solidFill>
              <a:schemeClr val="tx1"/>
            </a:solidFill>
          </p:grpSpPr>
          <p:sp>
            <p:nvSpPr>
              <p:cNvPr id="14" name="Freeform: Shape 13">
                <a:extLst>
                  <a:ext uri="{FF2B5EF4-FFF2-40B4-BE49-F238E27FC236}">
                    <a16:creationId xmlns:a16="http://schemas.microsoft.com/office/drawing/2014/main" id="{DBA206C2-F63E-4093-B454-065C900CC017}"/>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sz="2400" dirty="0"/>
              </a:p>
            </p:txBody>
          </p:sp>
          <p:sp>
            <p:nvSpPr>
              <p:cNvPr id="16" name="Freeform: Shape 15">
                <a:extLst>
                  <a:ext uri="{FF2B5EF4-FFF2-40B4-BE49-F238E27FC236}">
                    <a16:creationId xmlns:a16="http://schemas.microsoft.com/office/drawing/2014/main" id="{8752F34E-E21C-4795-9EDA-CB8E21020623}"/>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sz="2400" dirty="0"/>
              </a:p>
            </p:txBody>
          </p:sp>
          <p:sp>
            <p:nvSpPr>
              <p:cNvPr id="17" name="Freeform: Shape 16">
                <a:extLst>
                  <a:ext uri="{FF2B5EF4-FFF2-40B4-BE49-F238E27FC236}">
                    <a16:creationId xmlns:a16="http://schemas.microsoft.com/office/drawing/2014/main" id="{E58E6748-742C-4F8A-A235-D971903E9709}"/>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sz="2400" dirty="0"/>
              </a:p>
            </p:txBody>
          </p:sp>
          <p:sp>
            <p:nvSpPr>
              <p:cNvPr id="18" name="Freeform: Shape 17">
                <a:extLst>
                  <a:ext uri="{FF2B5EF4-FFF2-40B4-BE49-F238E27FC236}">
                    <a16:creationId xmlns:a16="http://schemas.microsoft.com/office/drawing/2014/main" id="{18C62ED7-9286-4966-8FA1-29842125DF63}"/>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sz="2400" dirty="0"/>
              </a:p>
            </p:txBody>
          </p:sp>
          <p:sp>
            <p:nvSpPr>
              <p:cNvPr id="19" name="Freeform: Shape 18">
                <a:extLst>
                  <a:ext uri="{FF2B5EF4-FFF2-40B4-BE49-F238E27FC236}">
                    <a16:creationId xmlns:a16="http://schemas.microsoft.com/office/drawing/2014/main" id="{54CBBF67-85C7-42FB-A6E5-63A04EC37426}"/>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sz="2400" dirty="0"/>
              </a:p>
            </p:txBody>
          </p:sp>
          <p:sp>
            <p:nvSpPr>
              <p:cNvPr id="20" name="Freeform: Shape 19">
                <a:extLst>
                  <a:ext uri="{FF2B5EF4-FFF2-40B4-BE49-F238E27FC236}">
                    <a16:creationId xmlns:a16="http://schemas.microsoft.com/office/drawing/2014/main" id="{D9F31B76-31A9-4FE5-9FCC-611E70B29AC2}"/>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sz="2400" dirty="0"/>
              </a:p>
            </p:txBody>
          </p:sp>
          <p:sp>
            <p:nvSpPr>
              <p:cNvPr id="21" name="Freeform: Shape 20">
                <a:extLst>
                  <a:ext uri="{FF2B5EF4-FFF2-40B4-BE49-F238E27FC236}">
                    <a16:creationId xmlns:a16="http://schemas.microsoft.com/office/drawing/2014/main" id="{1071F0DD-2519-404B-8573-B614CC6328FE}"/>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sz="2400" dirty="0"/>
              </a:p>
            </p:txBody>
          </p:sp>
          <p:sp>
            <p:nvSpPr>
              <p:cNvPr id="22" name="Freeform: Shape 21">
                <a:extLst>
                  <a:ext uri="{FF2B5EF4-FFF2-40B4-BE49-F238E27FC236}">
                    <a16:creationId xmlns:a16="http://schemas.microsoft.com/office/drawing/2014/main" id="{89C002AC-ADA9-44B8-AC98-C8CC941C6BF4}"/>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sz="2400" dirty="0"/>
              </a:p>
            </p:txBody>
          </p:sp>
          <p:sp>
            <p:nvSpPr>
              <p:cNvPr id="23" name="Freeform: Shape 22">
                <a:extLst>
                  <a:ext uri="{FF2B5EF4-FFF2-40B4-BE49-F238E27FC236}">
                    <a16:creationId xmlns:a16="http://schemas.microsoft.com/office/drawing/2014/main" id="{8E9CDC87-57A8-44EF-B36F-32B567900FD6}"/>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sz="2400" dirty="0"/>
              </a:p>
            </p:txBody>
          </p:sp>
          <p:sp>
            <p:nvSpPr>
              <p:cNvPr id="24" name="Freeform: Shape 23">
                <a:extLst>
                  <a:ext uri="{FF2B5EF4-FFF2-40B4-BE49-F238E27FC236}">
                    <a16:creationId xmlns:a16="http://schemas.microsoft.com/office/drawing/2014/main" id="{5840FAB7-1D5D-433A-945B-ACE89E8D4371}"/>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sz="2400" dirty="0"/>
              </a:p>
            </p:txBody>
          </p:sp>
          <p:sp>
            <p:nvSpPr>
              <p:cNvPr id="25" name="Freeform: Shape 24">
                <a:extLst>
                  <a:ext uri="{FF2B5EF4-FFF2-40B4-BE49-F238E27FC236}">
                    <a16:creationId xmlns:a16="http://schemas.microsoft.com/office/drawing/2014/main" id="{C249735B-6775-4E59-9F51-D48A28AE1C9D}"/>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sz="2400" dirty="0"/>
              </a:p>
            </p:txBody>
          </p:sp>
          <p:sp>
            <p:nvSpPr>
              <p:cNvPr id="26" name="Freeform: Shape 25">
                <a:extLst>
                  <a:ext uri="{FF2B5EF4-FFF2-40B4-BE49-F238E27FC236}">
                    <a16:creationId xmlns:a16="http://schemas.microsoft.com/office/drawing/2014/main" id="{2FAA2DFF-50B4-4E29-993E-9193A316CF06}"/>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sz="2400" dirty="0"/>
              </a:p>
            </p:txBody>
          </p:sp>
          <p:sp>
            <p:nvSpPr>
              <p:cNvPr id="27" name="Freeform: Shape 26">
                <a:extLst>
                  <a:ext uri="{FF2B5EF4-FFF2-40B4-BE49-F238E27FC236}">
                    <a16:creationId xmlns:a16="http://schemas.microsoft.com/office/drawing/2014/main" id="{76134593-0303-4AA0-97FA-ECB063C44E8E}"/>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sz="2400" dirty="0"/>
              </a:p>
            </p:txBody>
          </p:sp>
          <p:sp>
            <p:nvSpPr>
              <p:cNvPr id="28" name="Freeform: Shape 27">
                <a:extLst>
                  <a:ext uri="{FF2B5EF4-FFF2-40B4-BE49-F238E27FC236}">
                    <a16:creationId xmlns:a16="http://schemas.microsoft.com/office/drawing/2014/main" id="{72CF68D2-C74C-486C-B009-A82BFC0E0CF0}"/>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sz="2400" dirty="0"/>
              </a:p>
            </p:txBody>
          </p:sp>
          <p:sp>
            <p:nvSpPr>
              <p:cNvPr id="29" name="Freeform: Shape 28">
                <a:extLst>
                  <a:ext uri="{FF2B5EF4-FFF2-40B4-BE49-F238E27FC236}">
                    <a16:creationId xmlns:a16="http://schemas.microsoft.com/office/drawing/2014/main" id="{B7617DC9-3447-4502-A596-9CF714BFBB92}"/>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sz="2400" dirty="0"/>
              </a:p>
            </p:txBody>
          </p:sp>
        </p:grpSp>
      </p:grpSp>
    </p:spTree>
    <p:extLst>
      <p:ext uri="{BB962C8B-B14F-4D97-AF65-F5344CB8AC3E}">
        <p14:creationId xmlns:p14="http://schemas.microsoft.com/office/powerpoint/2010/main" val="249356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1625600" y="1092203"/>
            <a:ext cx="4876800" cy="5069364"/>
          </a:xfrm>
        </p:spPr>
        <p:txBody>
          <a:bodyPr>
            <a:normAutofit/>
          </a:bodyPr>
          <a:lstStyle>
            <a:lvl1pPr>
              <a:defRPr sz="3200"/>
            </a:lvl1pPr>
            <a:lvl2pPr>
              <a:defRPr sz="2667"/>
            </a:lvl2pPr>
            <a:lvl3pPr>
              <a:defRPr sz="2400"/>
            </a:lvl3pPr>
            <a:lvl4pPr>
              <a:defRPr sz="2133"/>
            </a:lvl4pPr>
            <a:lvl5pPr>
              <a:defRPr sz="2133"/>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764668" y="1092201"/>
            <a:ext cx="4876800" cy="5069365"/>
          </a:xfrm>
        </p:spPr>
        <p:txBody>
          <a:bodyPr>
            <a:normAutofit/>
          </a:bodyPr>
          <a:lstStyle>
            <a:lvl1pPr>
              <a:defRPr sz="3200"/>
            </a:lvl1pPr>
            <a:lvl2pPr>
              <a:defRPr sz="2667"/>
            </a:lvl2pPr>
            <a:lvl3pPr>
              <a:defRPr sz="2400"/>
            </a:lvl3pPr>
            <a:lvl4pPr>
              <a:defRPr sz="2133"/>
            </a:lvl4pPr>
            <a:lvl5pPr>
              <a:defRPr sz="2133"/>
            </a:lvl5pPr>
            <a:extLs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48542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0315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475489" y="1304261"/>
            <a:ext cx="11265407" cy="1518312"/>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713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10" name="Title 2"/>
          <p:cNvSpPr>
            <a:spLocks noGrp="1"/>
          </p:cNvSpPr>
          <p:nvPr>
            <p:ph type="title"/>
          </p:nvPr>
        </p:nvSpPr>
        <p:spPr>
          <a:xfrm>
            <a:off x="300796" y="463824"/>
            <a:ext cx="11590411" cy="626440"/>
          </a:xfrm>
        </p:spPr>
        <p:txBody>
          <a:bodyPr/>
          <a:lstStyle>
            <a:lvl1pPr algn="ctr">
              <a:defRPr sz="3200" b="0" i="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1214754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Option 1">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pic>
        <p:nvPicPr>
          <p:cNvPr id="8" name="Picture 7">
            <a:extLst>
              <a:ext uri="{FF2B5EF4-FFF2-40B4-BE49-F238E27FC236}">
                <a16:creationId xmlns:a16="http://schemas.microsoft.com/office/drawing/2014/main" id="{91FEC378-1580-49BD-917A-319BE32E769F}"/>
              </a:ext>
            </a:extLst>
          </p:cNvPr>
          <p:cNvPicPr>
            <a:picLocks noChangeAspect="1"/>
          </p:cNvPicPr>
          <p:nvPr userDrawn="1"/>
        </p:nvPicPr>
        <p:blipFill rotWithShape="1">
          <a:blip r:embed="rId2"/>
          <a:srcRect t="2464" r="14292" b="2464"/>
          <a:stretch/>
        </p:blipFill>
        <p:spPr>
          <a:xfrm>
            <a:off x="7774613" y="0"/>
            <a:ext cx="4417388" cy="6858000"/>
          </a:xfrm>
          <a:prstGeom prst="rect">
            <a:avLst/>
          </a:prstGeom>
        </p:spPr>
      </p:pic>
      <p:sp>
        <p:nvSpPr>
          <p:cNvPr id="4" name="Rectangle 3">
            <a:extLst>
              <a:ext uri="{FF2B5EF4-FFF2-40B4-BE49-F238E27FC236}">
                <a16:creationId xmlns:a16="http://schemas.microsoft.com/office/drawing/2014/main" id="{E44C4CB3-F56A-40D2-9351-C92227D601DD}"/>
              </a:ext>
            </a:extLst>
          </p:cNvPr>
          <p:cNvSpPr/>
          <p:nvPr userDrawn="1"/>
        </p:nvSpPr>
        <p:spPr>
          <a:xfrm>
            <a:off x="0" y="5528733"/>
            <a:ext cx="12192000" cy="1329267"/>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lvl="0" algn="ctr"/>
            <a:endParaRPr lang="en-US" sz="2400" dirty="0">
              <a:solidFill>
                <a:schemeClr val="tx1"/>
              </a:solidFill>
            </a:endParaRPr>
          </a:p>
        </p:txBody>
      </p:sp>
      <p:sp>
        <p:nvSpPr>
          <p:cNvPr id="2087" name="TextBox 2086">
            <a:extLst>
              <a:ext uri="{FF2B5EF4-FFF2-40B4-BE49-F238E27FC236}">
                <a16:creationId xmlns:a16="http://schemas.microsoft.com/office/drawing/2014/main" id="{FFB37DAE-5033-4FE1-8AE6-ED86A3204282}"/>
              </a:ext>
            </a:extLst>
          </p:cNvPr>
          <p:cNvSpPr txBox="1"/>
          <p:nvPr userDrawn="1"/>
        </p:nvSpPr>
        <p:spPr bwMode="black">
          <a:xfrm>
            <a:off x="10454640" y="6172201"/>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2091" name="TextBox 2090">
            <a:extLst>
              <a:ext uri="{FF2B5EF4-FFF2-40B4-BE49-F238E27FC236}">
                <a16:creationId xmlns:a16="http://schemas.microsoft.com/office/drawing/2014/main" id="{ADC8455E-C89F-4154-A7CF-856D1158D2DC}"/>
              </a:ext>
            </a:extLst>
          </p:cNvPr>
          <p:cNvSpPr txBox="1"/>
          <p:nvPr userDrawn="1"/>
        </p:nvSpPr>
        <p:spPr bwMode="black">
          <a:xfrm>
            <a:off x="6186616" y="6172201"/>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2019 Amazon Web Services, Inc. or its affiliates. All rights reserved   </a:t>
            </a:r>
            <a:r>
              <a:rPr lang="en-US" sz="1067" b="1" dirty="0">
                <a:solidFill>
                  <a:schemeClr val="accent1"/>
                </a:solidFill>
              </a:rPr>
              <a:t>|</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2723" y="1310190"/>
            <a:ext cx="3803111" cy="1067812"/>
          </a:xfrm>
          <a:prstGeom prst="rect">
            <a:avLst/>
          </a:prstGeom>
        </p:spPr>
      </p:pic>
    </p:spTree>
    <p:extLst>
      <p:ext uri="{BB962C8B-B14F-4D97-AF65-F5344CB8AC3E}">
        <p14:creationId xmlns:p14="http://schemas.microsoft.com/office/powerpoint/2010/main" val="353943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Option 2">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6888480" y="0"/>
            <a:ext cx="5303521" cy="68580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5528733"/>
            <a:ext cx="12192000" cy="1329267"/>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10454640" y="6172201"/>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6186616" y="6172201"/>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2019 Amazon Web Services, Inc. or its affiliates. All rights reserved   </a:t>
            </a:r>
            <a:r>
              <a:rPr lang="en-US" sz="1067" b="1" dirty="0">
                <a:solidFill>
                  <a:schemeClr val="accent1"/>
                </a:solidFill>
              </a:rPr>
              <a:t>|</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2723" y="1310190"/>
            <a:ext cx="3803111" cy="1067812"/>
          </a:xfrm>
          <a:prstGeom prst="rect">
            <a:avLst/>
          </a:prstGeom>
        </p:spPr>
      </p:pic>
    </p:spTree>
    <p:extLst>
      <p:ext uri="{BB962C8B-B14F-4D97-AF65-F5344CB8AC3E}">
        <p14:creationId xmlns:p14="http://schemas.microsoft.com/office/powerpoint/2010/main" val="32342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5463285"/>
            <a:ext cx="12192000" cy="13947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a:srcRect t="2464" r="14292" b="2464"/>
          <a:stretch/>
        </p:blipFill>
        <p:spPr>
          <a:xfrm>
            <a:off x="7774613" y="0"/>
            <a:ext cx="4417388" cy="68580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12192000" cy="68580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sp>
        <p:nvSpPr>
          <p:cNvPr id="12" name="Text Placeholder 11"/>
          <p:cNvSpPr>
            <a:spLocks noGrp="1"/>
          </p:cNvSpPr>
          <p:nvPr>
            <p:ph type="body" sz="quarter" idx="13"/>
          </p:nvPr>
        </p:nvSpPr>
        <p:spPr>
          <a:xfrm>
            <a:off x="622611" y="3615267"/>
            <a:ext cx="8055443" cy="579965"/>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622610" y="4540334"/>
            <a:ext cx="8055441" cy="577849"/>
          </a:xfrm>
        </p:spPr>
        <p:txBody>
          <a:bodyPr>
            <a:normAutofit/>
          </a:bodyPr>
          <a:lstStyle>
            <a:lvl1pPr marL="0" indent="0" algn="l">
              <a:spcBef>
                <a:spcPts val="0"/>
              </a:spcBef>
              <a:buNone/>
              <a:defRPr sz="2133"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622611" y="2429934"/>
            <a:ext cx="10959789" cy="1081687"/>
          </a:xfrm>
        </p:spPr>
        <p:txBody>
          <a:bodyPr anchor="b" anchorCtr="0">
            <a:noAutofit/>
          </a:bodyPr>
          <a:lstStyle>
            <a:lvl1pPr marL="0" indent="0" algn="l">
              <a:spcBef>
                <a:spcPts val="0"/>
              </a:spcBef>
              <a:buNone/>
              <a:defRPr sz="5333"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10454640" y="6172201"/>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6186616" y="6172201"/>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2019 Amazon Web Services, Inc. or its affiliates. All rights reserved   </a:t>
            </a:r>
            <a:r>
              <a:rPr lang="en-US" sz="1067"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610" y="551674"/>
            <a:ext cx="1631676" cy="458132"/>
          </a:xfrm>
          <a:prstGeom prst="rect">
            <a:avLst/>
          </a:prstGeom>
        </p:spPr>
      </p:pic>
    </p:spTree>
    <p:extLst>
      <p:ext uri="{BB962C8B-B14F-4D97-AF65-F5344CB8AC3E}">
        <p14:creationId xmlns:p14="http://schemas.microsoft.com/office/powerpoint/2010/main" val="370273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5463285"/>
            <a:ext cx="12192000" cy="13947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6888480" y="0"/>
            <a:ext cx="5303521" cy="68580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12192000" cy="68580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sp>
        <p:nvSpPr>
          <p:cNvPr id="12" name="Text Placeholder 11"/>
          <p:cNvSpPr>
            <a:spLocks noGrp="1"/>
          </p:cNvSpPr>
          <p:nvPr>
            <p:ph type="body" sz="quarter" idx="13"/>
          </p:nvPr>
        </p:nvSpPr>
        <p:spPr>
          <a:xfrm>
            <a:off x="622611" y="3615267"/>
            <a:ext cx="8055443" cy="579965"/>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622610" y="4540334"/>
            <a:ext cx="8055441" cy="577849"/>
          </a:xfrm>
        </p:spPr>
        <p:txBody>
          <a:bodyPr>
            <a:normAutofit/>
          </a:bodyPr>
          <a:lstStyle>
            <a:lvl1pPr marL="0" indent="0" algn="l">
              <a:spcBef>
                <a:spcPts val="0"/>
              </a:spcBef>
              <a:buNone/>
              <a:defRPr sz="2133"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622611" y="2429934"/>
            <a:ext cx="10959789" cy="1081687"/>
          </a:xfrm>
        </p:spPr>
        <p:txBody>
          <a:bodyPr anchor="b" anchorCtr="0">
            <a:noAutofit/>
          </a:bodyPr>
          <a:lstStyle>
            <a:lvl1pPr marL="0" indent="0" algn="l">
              <a:spcBef>
                <a:spcPts val="0"/>
              </a:spcBef>
              <a:buNone/>
              <a:defRPr sz="5333"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10454640" y="6172201"/>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6186616" y="6172201"/>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2019 Amazon Web Services, Inc. or its affiliates. All rights reserved   </a:t>
            </a:r>
            <a:r>
              <a:rPr lang="en-US" sz="1067"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610" y="551674"/>
            <a:ext cx="1631676" cy="458132"/>
          </a:xfrm>
          <a:prstGeom prst="rect">
            <a:avLst/>
          </a:prstGeom>
        </p:spPr>
      </p:pic>
    </p:spTree>
    <p:extLst>
      <p:ext uri="{BB962C8B-B14F-4D97-AF65-F5344CB8AC3E}">
        <p14:creationId xmlns:p14="http://schemas.microsoft.com/office/powerpoint/2010/main" val="10617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95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9144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609600" y="1346200"/>
            <a:ext cx="10972800" cy="4648200"/>
          </a:xfrm>
          <a:noFill/>
        </p:spPr>
        <p:txBody>
          <a:bodyPr/>
          <a:lstStyle>
            <a:lvl1pPr marL="0" indent="0">
              <a:buNone/>
              <a:defRPr lang="en-US" sz="1467">
                <a:solidFill>
                  <a:schemeClr val="accent1"/>
                </a:solidFill>
                <a:effectLst/>
                <a:latin typeface="Lucida Console" panose="020B0609040504020204" pitchFamily="49" charset="0"/>
              </a:defRPr>
            </a:lvl1pPr>
            <a:lvl2pPr marL="609585" indent="0">
              <a:buNone/>
              <a:defRPr>
                <a:latin typeface="Lucida Console" panose="020B0609040504020204" pitchFamily="49" charset="0"/>
              </a:defRPr>
            </a:lvl2pPr>
            <a:lvl3pPr marL="1219170" indent="0">
              <a:buNone/>
              <a:defRPr>
                <a:latin typeface="Lucida Console" panose="020B0609040504020204" pitchFamily="49" charset="0"/>
              </a:defRPr>
            </a:lvl3pPr>
            <a:lvl4pPr marL="1828754" indent="0">
              <a:buNone/>
              <a:defRPr>
                <a:latin typeface="Lucida Console" panose="020B0609040504020204" pitchFamily="49" charset="0"/>
              </a:defRPr>
            </a:lvl4pPr>
            <a:lvl5pPr marL="2438339"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6352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5463286"/>
            <a:ext cx="12192000" cy="13947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7" name="Picture 16">
            <a:extLst>
              <a:ext uri="{FF2B5EF4-FFF2-40B4-BE49-F238E27FC236}">
                <a16:creationId xmlns:a16="http://schemas.microsoft.com/office/drawing/2014/main" id="{7460117D-55C8-464B-A598-5FF5DE0362D3}"/>
              </a:ext>
            </a:extLst>
          </p:cNvPr>
          <p:cNvPicPr>
            <a:picLocks noChangeAspect="1"/>
          </p:cNvPicPr>
          <p:nvPr userDrawn="1"/>
        </p:nvPicPr>
        <p:blipFill rotWithShape="1">
          <a:blip r:embed="rId2"/>
          <a:srcRect t="2464" r="14292" b="2464"/>
          <a:stretch/>
        </p:blipFill>
        <p:spPr>
          <a:xfrm>
            <a:off x="7774614" y="0"/>
            <a:ext cx="4417388" cy="68580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12192000" cy="68580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Text Placeholder 11"/>
          <p:cNvSpPr>
            <a:spLocks noGrp="1"/>
          </p:cNvSpPr>
          <p:nvPr>
            <p:ph type="body" sz="quarter" idx="13"/>
          </p:nvPr>
        </p:nvSpPr>
        <p:spPr>
          <a:xfrm>
            <a:off x="622612" y="3615268"/>
            <a:ext cx="8055443" cy="579965"/>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622612" y="4540336"/>
            <a:ext cx="8055441" cy="577849"/>
          </a:xfrm>
        </p:spPr>
        <p:txBody>
          <a:bodyPr>
            <a:normAutofit/>
          </a:bodyPr>
          <a:lstStyle>
            <a:lvl1pPr marL="0" indent="0" algn="l">
              <a:spcBef>
                <a:spcPts val="0"/>
              </a:spcBef>
              <a:buNone/>
              <a:defRPr sz="2133"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622612" y="2429935"/>
            <a:ext cx="10959789" cy="1081687"/>
          </a:xfrm>
        </p:spPr>
        <p:txBody>
          <a:bodyPr anchor="b" anchorCtr="0">
            <a:noAutofit/>
          </a:bodyPr>
          <a:lstStyle>
            <a:lvl1pPr marL="0" indent="0" algn="l">
              <a:spcBef>
                <a:spcPts val="0"/>
              </a:spcBef>
              <a:buNone/>
              <a:defRPr sz="5333"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10454640" y="6172202"/>
            <a:ext cx="1127760"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1067"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C6735E7C-8CE4-4E32-B24D-E913A74493F8}"/>
              </a:ext>
            </a:extLst>
          </p:cNvPr>
          <p:cNvSpPr txBox="1"/>
          <p:nvPr userDrawn="1"/>
        </p:nvSpPr>
        <p:spPr bwMode="black">
          <a:xfrm>
            <a:off x="6186617" y="6172202"/>
            <a:ext cx="4859225"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1067" b="1" i="0" u="none" strike="noStrike" kern="1200" cap="none" spc="0" normalizeH="0" baseline="0" noProof="0" dirty="0">
                <a:ln>
                  <a:noFill/>
                </a:ln>
                <a:solidFill>
                  <a:srgbClr val="FFCC00"/>
                </a:solidFill>
                <a:effectLst/>
                <a:uLnTx/>
                <a:uFillTx/>
                <a:latin typeface="Amazon Ember"/>
                <a:ea typeface="+mn-ea"/>
                <a:cs typeface="+mn-cs"/>
              </a:rPr>
              <a:t>|</a:t>
            </a:r>
          </a:p>
        </p:txBody>
      </p:sp>
      <p:pic>
        <p:nvPicPr>
          <p:cNvPr id="31" name="Picture 3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2611" y="273651"/>
            <a:ext cx="936455" cy="557415"/>
          </a:xfrm>
          <a:prstGeom prst="rect">
            <a:avLst/>
          </a:prstGeom>
        </p:spPr>
      </p:pic>
    </p:spTree>
    <p:extLst>
      <p:ext uri="{BB962C8B-B14F-4D97-AF65-F5344CB8AC3E}">
        <p14:creationId xmlns:p14="http://schemas.microsoft.com/office/powerpoint/2010/main" val="10293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7774613" y="0"/>
            <a:ext cx="4417388" cy="68580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12192000" cy="68580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0454640" y="6172201"/>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622611" y="3615267"/>
            <a:ext cx="8055443" cy="579965"/>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622611" y="2429934"/>
            <a:ext cx="10959789" cy="1081687"/>
          </a:xfrm>
        </p:spPr>
        <p:txBody>
          <a:bodyPr anchor="b" anchorCtr="0">
            <a:noAutofit/>
          </a:bodyPr>
          <a:lstStyle>
            <a:lvl1pPr marL="0" indent="0" algn="l">
              <a:spcBef>
                <a:spcPts val="0"/>
              </a:spcBef>
              <a:buNone/>
              <a:defRPr sz="5333"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6186616" y="6172201"/>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2019 Amazon Web Services, Inc. or its affiliates. All rights reserved   </a:t>
            </a:r>
            <a:r>
              <a:rPr lang="en-US" sz="1067"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611" y="6381992"/>
            <a:ext cx="1085579" cy="304801"/>
          </a:xfrm>
          <a:prstGeom prst="rect">
            <a:avLst/>
          </a:prstGeom>
        </p:spPr>
      </p:pic>
    </p:spTree>
    <p:extLst>
      <p:ext uri="{BB962C8B-B14F-4D97-AF65-F5344CB8AC3E}">
        <p14:creationId xmlns:p14="http://schemas.microsoft.com/office/powerpoint/2010/main" val="1116836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6888480" y="0"/>
            <a:ext cx="5303521" cy="68580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12192000" cy="68580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0454640" y="6172201"/>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622611" y="3615267"/>
            <a:ext cx="8055443" cy="579965"/>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622611" y="2429934"/>
            <a:ext cx="10959789" cy="1081687"/>
          </a:xfrm>
        </p:spPr>
        <p:txBody>
          <a:bodyPr anchor="b" anchorCtr="0">
            <a:noAutofit/>
          </a:bodyPr>
          <a:lstStyle>
            <a:lvl1pPr marL="0" indent="0" algn="l">
              <a:spcBef>
                <a:spcPts val="0"/>
              </a:spcBef>
              <a:buNone/>
              <a:defRPr sz="5333"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6186616" y="6172201"/>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2019 Amazon Web Services, Inc. or its affiliates. All rights reserved   </a:t>
            </a:r>
            <a:r>
              <a:rPr lang="en-US" sz="1067" b="1" dirty="0">
                <a:solidFill>
                  <a:schemeClr val="accent1"/>
                </a:solidFill>
              </a:rPr>
              <a: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611" y="6381992"/>
            <a:ext cx="1085579" cy="304801"/>
          </a:xfrm>
          <a:prstGeom prst="rect">
            <a:avLst/>
          </a:prstGeom>
        </p:spPr>
      </p:pic>
    </p:spTree>
    <p:extLst>
      <p:ext uri="{BB962C8B-B14F-4D97-AF65-F5344CB8AC3E}">
        <p14:creationId xmlns:p14="http://schemas.microsoft.com/office/powerpoint/2010/main" val="126602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914400"/>
          </a:xfrm>
        </p:spPr>
        <p:txBody>
          <a:bodyPr>
            <a:normAutofit/>
          </a:bodyPr>
          <a:lstStyle>
            <a:lvl1pPr>
              <a:defRPr sz="3733">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364970"/>
            <a:ext cx="5257800" cy="4629431"/>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364970"/>
            <a:ext cx="5257800" cy="4629431"/>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45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2648" y="1369471"/>
            <a:ext cx="5254752" cy="639763"/>
          </a:xfrm>
        </p:spPr>
        <p:txBody>
          <a:bodyPr anchor="b">
            <a:noAutofit/>
          </a:bodyPr>
          <a:lstStyle>
            <a:lvl1pPr marL="0" indent="0">
              <a:buNone/>
              <a:defRPr sz="2667"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11" name="Title 1"/>
          <p:cNvSpPr>
            <a:spLocks noGrp="1"/>
          </p:cNvSpPr>
          <p:nvPr>
            <p:ph type="title"/>
          </p:nvPr>
        </p:nvSpPr>
        <p:spPr>
          <a:xfrm>
            <a:off x="609600" y="381000"/>
            <a:ext cx="10972800" cy="914400"/>
          </a:xfrm>
        </p:spPr>
        <p:txBody>
          <a:bodyPr>
            <a:normAutofit/>
          </a:bodyPr>
          <a:lstStyle>
            <a:lvl1pPr>
              <a:defRPr sz="3733">
                <a:solidFill>
                  <a:schemeClr val="tx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6327648" y="1369471"/>
            <a:ext cx="5254752" cy="639763"/>
          </a:xfrm>
        </p:spPr>
        <p:txBody>
          <a:bodyPr anchor="b">
            <a:noAutofit/>
          </a:bodyPr>
          <a:lstStyle>
            <a:lvl1pPr marL="0" indent="0">
              <a:buNone/>
              <a:defRPr sz="2667"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609600" y="2159001"/>
            <a:ext cx="5257800" cy="3835400"/>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6324600" y="2159001"/>
            <a:ext cx="5257800" cy="3835400"/>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389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9144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346200"/>
            <a:ext cx="3327400" cy="4648200"/>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2">
            <a:extLst>
              <a:ext uri="{FF2B5EF4-FFF2-40B4-BE49-F238E27FC236}">
                <a16:creationId xmlns:a16="http://schemas.microsoft.com/office/drawing/2014/main" id="{1C0D5690-036B-4E43-8844-21263E983A5E}"/>
              </a:ext>
            </a:extLst>
          </p:cNvPr>
          <p:cNvSpPr>
            <a:spLocks noGrp="1"/>
          </p:cNvSpPr>
          <p:nvPr>
            <p:ph sz="half" idx="10"/>
          </p:nvPr>
        </p:nvSpPr>
        <p:spPr>
          <a:xfrm>
            <a:off x="4432300" y="1346200"/>
            <a:ext cx="3327400" cy="4648200"/>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7E68F0DE-0C11-47FA-8BA3-D8FADFDD5DAB}"/>
              </a:ext>
            </a:extLst>
          </p:cNvPr>
          <p:cNvSpPr>
            <a:spLocks noGrp="1"/>
          </p:cNvSpPr>
          <p:nvPr>
            <p:ph sz="half" idx="11"/>
          </p:nvPr>
        </p:nvSpPr>
        <p:spPr>
          <a:xfrm>
            <a:off x="8255000" y="1346200"/>
            <a:ext cx="3327400" cy="4648200"/>
          </a:xfrm>
        </p:spPr>
        <p:txBody>
          <a:bodyPr>
            <a:normAutofit/>
          </a:bodyPr>
          <a:lstStyle>
            <a:lvl1pPr>
              <a:defRPr sz="2667"/>
            </a:lvl1pPr>
            <a:lvl2pPr>
              <a:defRPr sz="2400"/>
            </a:lvl2pPr>
            <a:lvl3pPr>
              <a:defRPr sz="2133"/>
            </a:lvl3pPr>
            <a:lvl4pPr marL="1828754" indent="0">
              <a:buNone/>
              <a:defRPr sz="2133"/>
            </a:lvl4pPr>
            <a:lvl5pPr>
              <a:defRPr sz="2133"/>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977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914400"/>
          </a:xfrm>
        </p:spPr>
        <p:txBody>
          <a:bodyPr/>
          <a:lstStyle>
            <a:lvl1pPr>
              <a:defRPr>
                <a:solidFill>
                  <a:schemeClr val="tx1"/>
                </a:solidFill>
              </a:defRPr>
            </a:lvl1pPr>
          </a:lstStyle>
          <a:p>
            <a:r>
              <a:rPr lang="en-US"/>
              <a:t>Click to edit Master title style</a:t>
            </a:r>
            <a:endParaRPr lang="en-US" dirty="0"/>
          </a:p>
        </p:txBody>
      </p:sp>
      <p:sp>
        <p:nvSpPr>
          <p:cNvPr id="11" name="Text Placeholder 3"/>
          <p:cNvSpPr>
            <a:spLocks noGrp="1"/>
          </p:cNvSpPr>
          <p:nvPr>
            <p:ph type="body" sz="half" idx="2"/>
          </p:nvPr>
        </p:nvSpPr>
        <p:spPr>
          <a:xfrm>
            <a:off x="609600"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5" name="Picture Placeholder 2"/>
          <p:cNvSpPr>
            <a:spLocks noGrp="1"/>
          </p:cNvSpPr>
          <p:nvPr>
            <p:ph type="pic" sz="quarter" idx="16" hasCustomPrompt="1"/>
          </p:nvPr>
        </p:nvSpPr>
        <p:spPr>
          <a:xfrm>
            <a:off x="609600" y="2139139"/>
            <a:ext cx="2396067" cy="1792816"/>
          </a:xfrm>
        </p:spPr>
        <p:txBody>
          <a:bodyPr lIns="91440" tIns="91440" rIns="91440" bIns="91440">
            <a:normAutofit/>
          </a:bodyPr>
          <a:lstStyle>
            <a:lvl1pPr algn="ctr">
              <a:defRPr sz="1467">
                <a:solidFill>
                  <a:schemeClr val="tx1"/>
                </a:solidFill>
              </a:defRPr>
            </a:lvl1pPr>
          </a:lstStyle>
          <a:p>
            <a:r>
              <a:rPr lang="en-US" dirty="0"/>
              <a:t>Drag picture to placeholder or click icon to add</a:t>
            </a:r>
          </a:p>
        </p:txBody>
      </p:sp>
      <p:sp>
        <p:nvSpPr>
          <p:cNvPr id="19" name="Text Placeholder 3">
            <a:extLst>
              <a:ext uri="{FF2B5EF4-FFF2-40B4-BE49-F238E27FC236}">
                <a16:creationId xmlns:a16="http://schemas.microsoft.com/office/drawing/2014/main" id="{E971173C-3CAE-46B0-9678-E87FAEB7E3B7}"/>
              </a:ext>
            </a:extLst>
          </p:cNvPr>
          <p:cNvSpPr>
            <a:spLocks noGrp="1"/>
          </p:cNvSpPr>
          <p:nvPr>
            <p:ph type="body" sz="half" idx="17"/>
          </p:nvPr>
        </p:nvSpPr>
        <p:spPr>
          <a:xfrm>
            <a:off x="3468511"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0" name="Picture Placeholder 2">
            <a:extLst>
              <a:ext uri="{FF2B5EF4-FFF2-40B4-BE49-F238E27FC236}">
                <a16:creationId xmlns:a16="http://schemas.microsoft.com/office/drawing/2014/main" id="{59219370-3080-4354-8628-DF27BE17E83C}"/>
              </a:ext>
            </a:extLst>
          </p:cNvPr>
          <p:cNvSpPr>
            <a:spLocks noGrp="1"/>
          </p:cNvSpPr>
          <p:nvPr>
            <p:ph type="pic" sz="quarter" idx="18" hasCustomPrompt="1"/>
          </p:nvPr>
        </p:nvSpPr>
        <p:spPr>
          <a:xfrm>
            <a:off x="3468511" y="2139139"/>
            <a:ext cx="2396067" cy="1792816"/>
          </a:xfrm>
        </p:spPr>
        <p:txBody>
          <a:bodyPr lIns="91440" tIns="91440" rIns="91440" bIns="91440">
            <a:normAutofit/>
          </a:bodyPr>
          <a:lstStyle>
            <a:lvl1pPr algn="ctr">
              <a:defRPr sz="1467">
                <a:solidFill>
                  <a:schemeClr val="tx1"/>
                </a:solidFill>
              </a:defRPr>
            </a:lvl1pPr>
          </a:lstStyle>
          <a:p>
            <a:r>
              <a:rPr lang="en-US" dirty="0"/>
              <a:t>Drag picture to placeholder or click icon to add</a:t>
            </a:r>
          </a:p>
        </p:txBody>
      </p:sp>
      <p:sp>
        <p:nvSpPr>
          <p:cNvPr id="21" name="Text Placeholder 3">
            <a:extLst>
              <a:ext uri="{FF2B5EF4-FFF2-40B4-BE49-F238E27FC236}">
                <a16:creationId xmlns:a16="http://schemas.microsoft.com/office/drawing/2014/main" id="{930FC05D-F97F-4F3D-85F7-D80372743937}"/>
              </a:ext>
            </a:extLst>
          </p:cNvPr>
          <p:cNvSpPr>
            <a:spLocks noGrp="1"/>
          </p:cNvSpPr>
          <p:nvPr>
            <p:ph type="body" sz="half" idx="19"/>
          </p:nvPr>
        </p:nvSpPr>
        <p:spPr>
          <a:xfrm>
            <a:off x="6327421"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2" name="Picture Placeholder 2">
            <a:extLst>
              <a:ext uri="{FF2B5EF4-FFF2-40B4-BE49-F238E27FC236}">
                <a16:creationId xmlns:a16="http://schemas.microsoft.com/office/drawing/2014/main" id="{DD96CFFD-1868-4C0E-8F33-73B072108883}"/>
              </a:ext>
            </a:extLst>
          </p:cNvPr>
          <p:cNvSpPr>
            <a:spLocks noGrp="1"/>
          </p:cNvSpPr>
          <p:nvPr>
            <p:ph type="pic" sz="quarter" idx="20" hasCustomPrompt="1"/>
          </p:nvPr>
        </p:nvSpPr>
        <p:spPr>
          <a:xfrm>
            <a:off x="6327421" y="2139139"/>
            <a:ext cx="2396067" cy="1792816"/>
          </a:xfrm>
        </p:spPr>
        <p:txBody>
          <a:bodyPr lIns="91440" tIns="91440" rIns="91440" bIns="91440">
            <a:normAutofit/>
          </a:bodyPr>
          <a:lstStyle>
            <a:lvl1pPr algn="ctr">
              <a:defRPr sz="1467">
                <a:solidFill>
                  <a:schemeClr val="tx1"/>
                </a:solidFill>
              </a:defRPr>
            </a:lvl1pPr>
          </a:lstStyle>
          <a:p>
            <a:r>
              <a:rPr lang="en-US" dirty="0"/>
              <a:t>Drag picture to placeholder or click icon to add</a:t>
            </a:r>
          </a:p>
        </p:txBody>
      </p:sp>
      <p:sp>
        <p:nvSpPr>
          <p:cNvPr id="23" name="Text Placeholder 3">
            <a:extLst>
              <a:ext uri="{FF2B5EF4-FFF2-40B4-BE49-F238E27FC236}">
                <a16:creationId xmlns:a16="http://schemas.microsoft.com/office/drawing/2014/main" id="{F51AF023-6FF2-4BB6-9313-C545F220BBEE}"/>
              </a:ext>
            </a:extLst>
          </p:cNvPr>
          <p:cNvSpPr>
            <a:spLocks noGrp="1"/>
          </p:cNvSpPr>
          <p:nvPr>
            <p:ph type="body" sz="half" idx="21"/>
          </p:nvPr>
        </p:nvSpPr>
        <p:spPr>
          <a:xfrm>
            <a:off x="9186333" y="4169445"/>
            <a:ext cx="2396067" cy="454587"/>
          </a:xfrm>
        </p:spPr>
        <p:txBody>
          <a:bodyPr>
            <a:noAutofit/>
          </a:bodyPr>
          <a:lstStyle>
            <a:lvl1pPr marL="0" indent="0" algn="ctr">
              <a:buNone/>
              <a:defRPr sz="1867">
                <a:solidFill>
                  <a:schemeClr val="tx1"/>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4" name="Picture Placeholder 2">
            <a:extLst>
              <a:ext uri="{FF2B5EF4-FFF2-40B4-BE49-F238E27FC236}">
                <a16:creationId xmlns:a16="http://schemas.microsoft.com/office/drawing/2014/main" id="{49B03E27-DA02-4F54-8856-C166514AF435}"/>
              </a:ext>
            </a:extLst>
          </p:cNvPr>
          <p:cNvSpPr>
            <a:spLocks noGrp="1"/>
          </p:cNvSpPr>
          <p:nvPr>
            <p:ph type="pic" sz="quarter" idx="22" hasCustomPrompt="1"/>
          </p:nvPr>
        </p:nvSpPr>
        <p:spPr>
          <a:xfrm>
            <a:off x="9186333" y="2139139"/>
            <a:ext cx="2396067" cy="1792816"/>
          </a:xfrm>
        </p:spPr>
        <p:txBody>
          <a:bodyPr lIns="91440" tIns="91440" rIns="91440" bIns="91440">
            <a:normAutofit/>
          </a:bodyPr>
          <a:lstStyle>
            <a:lvl1pPr algn="ctr">
              <a:defRPr sz="1467">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02979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609600" y="377952"/>
            <a:ext cx="10972800" cy="903763"/>
          </a:xfrm>
        </p:spPr>
        <p:txBody>
          <a:bodyPr/>
          <a:lstStyle>
            <a:lvl1pPr>
              <a:defRPr>
                <a:solidFill>
                  <a:schemeClr val="tx1"/>
                </a:solidFill>
              </a:defRPr>
            </a:lvl1pPr>
          </a:lstStyle>
          <a:p>
            <a:r>
              <a:rPr lang="en-US"/>
              <a:t>Click to edit Master title style</a:t>
            </a:r>
            <a:endParaRPr lang="en-US" dirty="0"/>
          </a:p>
        </p:txBody>
      </p:sp>
      <p:sp>
        <p:nvSpPr>
          <p:cNvPr id="3" name="Text Placeholder 3"/>
          <p:cNvSpPr>
            <a:spLocks noGrp="1"/>
          </p:cNvSpPr>
          <p:nvPr>
            <p:ph type="body" sz="half" idx="2"/>
          </p:nvPr>
        </p:nvSpPr>
        <p:spPr>
          <a:xfrm>
            <a:off x="609600" y="2977665"/>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9" name="Picture Placeholder 2"/>
          <p:cNvSpPr>
            <a:spLocks noGrp="1"/>
          </p:cNvSpPr>
          <p:nvPr>
            <p:ph type="pic" sz="quarter" idx="20"/>
          </p:nvPr>
        </p:nvSpPr>
        <p:spPr>
          <a:xfrm>
            <a:off x="609600" y="1346201"/>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15" name="Text Placeholder 3">
            <a:extLst>
              <a:ext uri="{FF2B5EF4-FFF2-40B4-BE49-F238E27FC236}">
                <a16:creationId xmlns:a16="http://schemas.microsoft.com/office/drawing/2014/main" id="{87133F2C-081C-4DEB-B293-57C0FE52EECC}"/>
              </a:ext>
            </a:extLst>
          </p:cNvPr>
          <p:cNvSpPr>
            <a:spLocks noGrp="1"/>
          </p:cNvSpPr>
          <p:nvPr>
            <p:ph type="body" sz="half" idx="21"/>
          </p:nvPr>
        </p:nvSpPr>
        <p:spPr>
          <a:xfrm>
            <a:off x="4813300" y="2977665"/>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6" name="Picture Placeholder 2">
            <a:extLst>
              <a:ext uri="{FF2B5EF4-FFF2-40B4-BE49-F238E27FC236}">
                <a16:creationId xmlns:a16="http://schemas.microsoft.com/office/drawing/2014/main" id="{E267A65A-4A1D-47D8-AE69-0861100DFD38}"/>
              </a:ext>
            </a:extLst>
          </p:cNvPr>
          <p:cNvSpPr>
            <a:spLocks noGrp="1"/>
          </p:cNvSpPr>
          <p:nvPr>
            <p:ph type="pic" sz="quarter" idx="22"/>
          </p:nvPr>
        </p:nvSpPr>
        <p:spPr>
          <a:xfrm>
            <a:off x="4813300" y="1346201"/>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17" name="Text Placeholder 3">
            <a:extLst>
              <a:ext uri="{FF2B5EF4-FFF2-40B4-BE49-F238E27FC236}">
                <a16:creationId xmlns:a16="http://schemas.microsoft.com/office/drawing/2014/main" id="{163E5681-650B-4794-96DD-315ECA19B98E}"/>
              </a:ext>
            </a:extLst>
          </p:cNvPr>
          <p:cNvSpPr>
            <a:spLocks noGrp="1"/>
          </p:cNvSpPr>
          <p:nvPr>
            <p:ph type="body" sz="half" idx="23"/>
          </p:nvPr>
        </p:nvSpPr>
        <p:spPr>
          <a:xfrm>
            <a:off x="9017000" y="2977665"/>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18" name="Picture Placeholder 2">
            <a:extLst>
              <a:ext uri="{FF2B5EF4-FFF2-40B4-BE49-F238E27FC236}">
                <a16:creationId xmlns:a16="http://schemas.microsoft.com/office/drawing/2014/main" id="{F3CC94DD-1C45-4C7C-AF5B-BE39DE95DD8C}"/>
              </a:ext>
            </a:extLst>
          </p:cNvPr>
          <p:cNvSpPr>
            <a:spLocks noGrp="1"/>
          </p:cNvSpPr>
          <p:nvPr>
            <p:ph type="pic" sz="quarter" idx="24"/>
          </p:nvPr>
        </p:nvSpPr>
        <p:spPr>
          <a:xfrm>
            <a:off x="9017000" y="1346201"/>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19" name="Text Placeholder 3">
            <a:extLst>
              <a:ext uri="{FF2B5EF4-FFF2-40B4-BE49-F238E27FC236}">
                <a16:creationId xmlns:a16="http://schemas.microsoft.com/office/drawing/2014/main" id="{94128365-4819-42F1-BBDE-696AF5A87C49}"/>
              </a:ext>
            </a:extLst>
          </p:cNvPr>
          <p:cNvSpPr>
            <a:spLocks noGrp="1"/>
          </p:cNvSpPr>
          <p:nvPr>
            <p:ph type="body" sz="half" idx="25"/>
          </p:nvPr>
        </p:nvSpPr>
        <p:spPr>
          <a:xfrm>
            <a:off x="609600" y="5552513"/>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0" name="Picture Placeholder 2">
            <a:extLst>
              <a:ext uri="{FF2B5EF4-FFF2-40B4-BE49-F238E27FC236}">
                <a16:creationId xmlns:a16="http://schemas.microsoft.com/office/drawing/2014/main" id="{2708036C-CB70-49EA-AF5D-DB7EED63B323}"/>
              </a:ext>
            </a:extLst>
          </p:cNvPr>
          <p:cNvSpPr>
            <a:spLocks noGrp="1"/>
          </p:cNvSpPr>
          <p:nvPr>
            <p:ph type="pic" sz="quarter" idx="26"/>
          </p:nvPr>
        </p:nvSpPr>
        <p:spPr>
          <a:xfrm>
            <a:off x="609600" y="3921049"/>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21" name="Text Placeholder 3">
            <a:extLst>
              <a:ext uri="{FF2B5EF4-FFF2-40B4-BE49-F238E27FC236}">
                <a16:creationId xmlns:a16="http://schemas.microsoft.com/office/drawing/2014/main" id="{51A965DC-E95B-4C27-A527-657B5550EDDB}"/>
              </a:ext>
            </a:extLst>
          </p:cNvPr>
          <p:cNvSpPr>
            <a:spLocks noGrp="1"/>
          </p:cNvSpPr>
          <p:nvPr>
            <p:ph type="body" sz="half" idx="27"/>
          </p:nvPr>
        </p:nvSpPr>
        <p:spPr>
          <a:xfrm>
            <a:off x="4813300" y="5552513"/>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2" name="Picture Placeholder 2">
            <a:extLst>
              <a:ext uri="{FF2B5EF4-FFF2-40B4-BE49-F238E27FC236}">
                <a16:creationId xmlns:a16="http://schemas.microsoft.com/office/drawing/2014/main" id="{5F543EB6-A4F5-4850-847A-5EAB0F90584A}"/>
              </a:ext>
            </a:extLst>
          </p:cNvPr>
          <p:cNvSpPr>
            <a:spLocks noGrp="1"/>
          </p:cNvSpPr>
          <p:nvPr>
            <p:ph type="pic" sz="quarter" idx="28"/>
          </p:nvPr>
        </p:nvSpPr>
        <p:spPr>
          <a:xfrm>
            <a:off x="4813300" y="3921049"/>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
        <p:nvSpPr>
          <p:cNvPr id="23" name="Text Placeholder 3">
            <a:extLst>
              <a:ext uri="{FF2B5EF4-FFF2-40B4-BE49-F238E27FC236}">
                <a16:creationId xmlns:a16="http://schemas.microsoft.com/office/drawing/2014/main" id="{654457F5-097F-4D16-9B8E-B6FE010B9BE6}"/>
              </a:ext>
            </a:extLst>
          </p:cNvPr>
          <p:cNvSpPr>
            <a:spLocks noGrp="1"/>
          </p:cNvSpPr>
          <p:nvPr>
            <p:ph type="body" sz="half" idx="29"/>
          </p:nvPr>
        </p:nvSpPr>
        <p:spPr>
          <a:xfrm>
            <a:off x="9017000" y="5552513"/>
            <a:ext cx="2565400" cy="454587"/>
          </a:xfrm>
        </p:spPr>
        <p:txBody>
          <a:bodyPr>
            <a:noAutofit/>
          </a:bodyPr>
          <a:lstStyle>
            <a:lvl1pPr marL="0" indent="0" algn="ctr">
              <a:buNone/>
              <a:defRPr sz="1467" b="0" i="0">
                <a:solidFill>
                  <a:schemeClr val="tx1"/>
                </a:solidFill>
                <a:latin typeface="Amazon Ember Light" charset="0"/>
                <a:ea typeface="Amazon Ember Light" charset="0"/>
                <a:cs typeface="Amazon Ember Light"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24" name="Picture Placeholder 2">
            <a:extLst>
              <a:ext uri="{FF2B5EF4-FFF2-40B4-BE49-F238E27FC236}">
                <a16:creationId xmlns:a16="http://schemas.microsoft.com/office/drawing/2014/main" id="{D87BF2FD-DAAE-4676-BBCC-BBBC32E971C3}"/>
              </a:ext>
            </a:extLst>
          </p:cNvPr>
          <p:cNvSpPr>
            <a:spLocks noGrp="1"/>
          </p:cNvSpPr>
          <p:nvPr>
            <p:ph type="pic" sz="quarter" idx="30"/>
          </p:nvPr>
        </p:nvSpPr>
        <p:spPr>
          <a:xfrm>
            <a:off x="9017000" y="3921049"/>
            <a:ext cx="2565400" cy="1467556"/>
          </a:xfrm>
        </p:spPr>
        <p:txBody>
          <a:bodyPr vert="horz" lIns="91440" tIns="91440" rIns="91440" bIns="91440" rtlCol="0" anchor="t" anchorCtr="0">
            <a:normAutofit/>
          </a:bodyPr>
          <a:lstStyle>
            <a:lvl1pPr>
              <a:defRPr lang="en-US" sz="1467" dirty="0">
                <a:solidFill>
                  <a:schemeClr val="tx1"/>
                </a:solidFill>
              </a:defRPr>
            </a:lvl1pPr>
          </a:lstStyle>
          <a:p>
            <a:pPr lvl="0" algn="ctr"/>
            <a:r>
              <a:rPr lang="en-US" dirty="0"/>
              <a:t>Click icon to add picture</a:t>
            </a:r>
          </a:p>
        </p:txBody>
      </p:sp>
    </p:spTree>
    <p:extLst>
      <p:ext uri="{BB962C8B-B14F-4D97-AF65-F5344CB8AC3E}">
        <p14:creationId xmlns:p14="http://schemas.microsoft.com/office/powerpoint/2010/main" val="410829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86608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58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5994400"/>
            <a:ext cx="12192000" cy="86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234031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Optio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5463286"/>
            <a:ext cx="12192000" cy="13947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6888481" y="0"/>
            <a:ext cx="5303521" cy="68580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12192000" cy="68580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 name="Text Placeholder 11"/>
          <p:cNvSpPr>
            <a:spLocks noGrp="1"/>
          </p:cNvSpPr>
          <p:nvPr>
            <p:ph type="body" sz="quarter" idx="13"/>
          </p:nvPr>
        </p:nvSpPr>
        <p:spPr>
          <a:xfrm>
            <a:off x="622612" y="3615268"/>
            <a:ext cx="8055443" cy="579965"/>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622612" y="4540336"/>
            <a:ext cx="8055441" cy="577849"/>
          </a:xfrm>
        </p:spPr>
        <p:txBody>
          <a:bodyPr>
            <a:normAutofit/>
          </a:bodyPr>
          <a:lstStyle>
            <a:lvl1pPr marL="0" indent="0" algn="l">
              <a:spcBef>
                <a:spcPts val="0"/>
              </a:spcBef>
              <a:buNone/>
              <a:defRPr sz="2133"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622612" y="2429935"/>
            <a:ext cx="10959789" cy="1081687"/>
          </a:xfrm>
        </p:spPr>
        <p:txBody>
          <a:bodyPr anchor="b" anchorCtr="0">
            <a:noAutofit/>
          </a:bodyPr>
          <a:lstStyle>
            <a:lvl1pPr marL="0" indent="0" algn="l">
              <a:spcBef>
                <a:spcPts val="0"/>
              </a:spcBef>
              <a:buNone/>
              <a:defRPr sz="5333"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10454640" y="6172202"/>
            <a:ext cx="1127760"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1067"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6186617" y="6172202"/>
            <a:ext cx="4859225"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2021 Amazon Web Services, Inc. or its affiliates. All rights reserved   </a:t>
            </a:r>
            <a:r>
              <a:rPr kumimoji="0" lang="en-US" altLang="en-US" sz="1067" b="1" i="0" u="none" strike="noStrike" kern="1200" cap="none" spc="0" normalizeH="0" baseline="0" noProof="0" dirty="0">
                <a:ln>
                  <a:noFill/>
                </a:ln>
                <a:solidFill>
                  <a:srgbClr val="FFCC00"/>
                </a:solidFill>
                <a:effectLst/>
                <a:uLnTx/>
                <a:uFillTx/>
                <a:latin typeface="Amazon Ember"/>
                <a:ea typeface="+mn-ea"/>
                <a:cs typeface="+mn-cs"/>
              </a:rPr>
              <a:t>|</a:t>
            </a:r>
          </a:p>
        </p:txBody>
      </p:sp>
      <p:pic>
        <p:nvPicPr>
          <p:cNvPr id="38" name="Picture 3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1612" y="295231"/>
            <a:ext cx="847193" cy="504283"/>
          </a:xfrm>
          <a:prstGeom prst="rect">
            <a:avLst/>
          </a:prstGeom>
        </p:spPr>
      </p:pic>
    </p:spTree>
    <p:extLst>
      <p:ext uri="{BB962C8B-B14F-4D97-AF65-F5344CB8AC3E}">
        <p14:creationId xmlns:p14="http://schemas.microsoft.com/office/powerpoint/2010/main" val="360820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6888480" y="0"/>
            <a:ext cx="5303521" cy="6858000"/>
          </a:xfrm>
          <a:prstGeom prst="rect">
            <a:avLst/>
          </a:prstGeom>
        </p:spPr>
      </p:pic>
      <p:sp>
        <p:nvSpPr>
          <p:cNvPr id="2" name="Title 1"/>
          <p:cNvSpPr>
            <a:spLocks noGrp="1"/>
          </p:cNvSpPr>
          <p:nvPr>
            <p:ph type="title" hasCustomPrompt="1"/>
          </p:nvPr>
        </p:nvSpPr>
        <p:spPr>
          <a:xfrm>
            <a:off x="609602" y="2374900"/>
            <a:ext cx="7061199" cy="1362075"/>
          </a:xfrm>
        </p:spPr>
        <p:txBody>
          <a:bodyPr anchor="b" anchorCtr="0">
            <a:noAutofit/>
          </a:bodyPr>
          <a:lstStyle>
            <a:lvl1pPr algn="l">
              <a:defRPr sz="5333" b="0" cap="none">
                <a:solidFill>
                  <a:schemeClr val="tx1"/>
                </a:solidFill>
                <a:latin typeface="Proxima Nova Extrabold" panose="02000506030000020004" pitchFamily="50" charset="0"/>
              </a:defRPr>
            </a:lvl1pPr>
          </a:lstStyle>
          <a:p>
            <a:r>
              <a:rPr lang="en-US" dirty="0"/>
              <a:t>Thank you!</a:t>
            </a:r>
          </a:p>
        </p:txBody>
      </p:sp>
      <p:sp>
        <p:nvSpPr>
          <p:cNvPr id="3" name="Text Placeholder 11"/>
          <p:cNvSpPr>
            <a:spLocks noGrp="1"/>
          </p:cNvSpPr>
          <p:nvPr>
            <p:ph type="body" sz="quarter" idx="10"/>
          </p:nvPr>
        </p:nvSpPr>
        <p:spPr>
          <a:xfrm>
            <a:off x="631135" y="3905251"/>
            <a:ext cx="7061199" cy="577849"/>
          </a:xfrm>
        </p:spPr>
        <p:txBody>
          <a:bodyPr>
            <a:normAutofit/>
          </a:bodyPr>
          <a:lstStyle>
            <a:lvl1pPr marL="0" indent="0" algn="l">
              <a:buNone/>
              <a:defRPr sz="2133" baseline="0">
                <a:solidFill>
                  <a:schemeClr val="accent1"/>
                </a:solidFill>
              </a:defRPr>
            </a:lvl1pPr>
          </a:lstStyle>
          <a:p>
            <a:pPr lvl="0"/>
            <a:r>
              <a:rPr lang="en-US"/>
              <a:t>Click to edit Master text styles</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5528733"/>
            <a:ext cx="12192000" cy="1329267"/>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algn="ctr"/>
            <a:endParaRPr lang="en-US" sz="2400" dirty="0">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10454640" y="6172201"/>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6186616" y="6172201"/>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2021 Amazon Web Services, Inc. or its affiliates. All rights reserved   </a:t>
            </a:r>
            <a:r>
              <a:rPr lang="en-US" sz="1067" b="1" dirty="0">
                <a:solidFill>
                  <a:schemeClr val="accent1"/>
                </a:solidFill>
              </a:rPr>
              <a:t>|</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611" y="6381992"/>
            <a:ext cx="1085579" cy="304801"/>
          </a:xfrm>
          <a:prstGeom prst="rect">
            <a:avLst/>
          </a:prstGeom>
        </p:spPr>
      </p:pic>
    </p:spTree>
    <p:extLst>
      <p:ext uri="{BB962C8B-B14F-4D97-AF65-F5344CB8AC3E}">
        <p14:creationId xmlns:p14="http://schemas.microsoft.com/office/powerpoint/2010/main" val="1660505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875" y="289513"/>
            <a:ext cx="11652356" cy="899665"/>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1134056016"/>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50F96-4E7A-0346-8733-5B7D9298B3A4}" type="datetimeFigureOut">
              <a:rPr lang="en-US" smtClean="0"/>
              <a:t>8/2/23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D039835-66BB-F24B-B4A6-B710FB1FC8B1}" type="slidenum">
              <a:rPr lang="en-US" smtClean="0"/>
              <a:t>‹#›</a:t>
            </a:fld>
            <a:endParaRPr lang="en-US" dirty="0"/>
          </a:p>
        </p:txBody>
      </p:sp>
    </p:spTree>
    <p:extLst>
      <p:ext uri="{BB962C8B-B14F-4D97-AF65-F5344CB8AC3E}">
        <p14:creationId xmlns:p14="http://schemas.microsoft.com/office/powerpoint/2010/main" val="27136018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269877" y="289512"/>
            <a:ext cx="11652356" cy="899665"/>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69877" y="1189180"/>
            <a:ext cx="11652356" cy="2287121"/>
          </a:xfrm>
          <a:prstGeom prst="rect">
            <a:avLst/>
          </a:prstGeom>
        </p:spPr>
        <p:txBody>
          <a:bodyPr vert="horz" wrap="square" lIns="182880" tIns="146304" rIns="182880" bIns="146304" rtlCol="0">
            <a:spAutoFit/>
          </a:bodyPr>
          <a:lstStyle>
            <a:lvl1pPr>
              <a:spcAft>
                <a:spcPts val="667"/>
              </a:spcAft>
              <a:defRPr/>
            </a:lvl1pPr>
            <a:lvl2pPr>
              <a:spcAft>
                <a:spcPts val="667"/>
              </a:spcAft>
              <a:defRPr/>
            </a:lvl2pPr>
            <a:lvl3pPr>
              <a:spcAft>
                <a:spcPts val="667"/>
              </a:spcAft>
              <a:defRPr/>
            </a:lvl3pPr>
            <a:lvl4pPr>
              <a:spcAft>
                <a:spcPts val="667"/>
              </a:spcAft>
              <a:defRPr/>
            </a:lvl4pPr>
            <a:lvl5pPr>
              <a:spcAft>
                <a:spcPts val="667"/>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16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889000" y="1149351"/>
            <a:ext cx="10414000" cy="2324100"/>
          </a:xfrm>
          <a:prstGeom prst="rect">
            <a:avLst/>
          </a:prstGeom>
        </p:spPr>
        <p:txBody>
          <a:bodyPr anchor="b"/>
          <a:lstStyle/>
          <a:p>
            <a:r>
              <a:t>Title Text</a:t>
            </a:r>
          </a:p>
        </p:txBody>
      </p:sp>
      <p:sp>
        <p:nvSpPr>
          <p:cNvPr id="12" name="Body Level One…"/>
          <p:cNvSpPr txBox="1">
            <a:spLocks noGrp="1"/>
          </p:cNvSpPr>
          <p:nvPr>
            <p:ph type="body" sz="quarter" idx="1"/>
          </p:nvPr>
        </p:nvSpPr>
        <p:spPr>
          <a:xfrm>
            <a:off x="889000" y="3536950"/>
            <a:ext cx="10414000" cy="793751"/>
          </a:xfrm>
          <a:prstGeom prst="rect">
            <a:avLst/>
          </a:prstGeom>
        </p:spPr>
        <p:txBody>
          <a:bodyPr anchor="t"/>
          <a:lstStyle>
            <a:lvl1pPr marL="0" indent="0" algn="ctr">
              <a:spcBef>
                <a:spcPts val="0"/>
              </a:spcBef>
              <a:buClrTx/>
              <a:buSzTx/>
              <a:buNone/>
              <a:defRPr sz="2700"/>
            </a:lvl1pPr>
            <a:lvl2pPr marL="0" indent="0" algn="ctr">
              <a:spcBef>
                <a:spcPts val="0"/>
              </a:spcBef>
              <a:buClrTx/>
              <a:buSzTx/>
              <a:buNone/>
              <a:defRPr sz="2700"/>
            </a:lvl2pPr>
            <a:lvl3pPr marL="0" indent="0" algn="ctr">
              <a:spcBef>
                <a:spcPts val="0"/>
              </a:spcBef>
              <a:buClrTx/>
              <a:buSzTx/>
              <a:buNone/>
              <a:defRPr sz="2700"/>
            </a:lvl3pPr>
            <a:lvl4pPr marL="0" indent="0" algn="ctr">
              <a:spcBef>
                <a:spcPts val="0"/>
              </a:spcBef>
              <a:buClrTx/>
              <a:buSzTx/>
              <a:buNone/>
              <a:defRPr sz="2700"/>
            </a:lvl4pPr>
            <a:lvl5pPr marL="0" indent="0" algn="ctr">
              <a:spcBef>
                <a:spcPts val="0"/>
              </a:spcBef>
              <a:buClrTx/>
              <a:buSzTx/>
              <a:buNone/>
              <a:defRPr sz="27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12348172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75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914400"/>
          </a:xfrm>
        </p:spPr>
        <p:txBody>
          <a:bodyPr/>
          <a:lstStyle>
            <a:lvl1pPr>
              <a:defRPr>
                <a:solidFill>
                  <a:schemeClr val="tx1"/>
                </a:solidFill>
              </a:defRPr>
            </a:lvl1pPr>
          </a:lstStyle>
          <a:p>
            <a:r>
              <a:rPr lang="en-US"/>
              <a:t>Click to edit Master title style</a:t>
            </a:r>
            <a:endParaRPr lang="en-US" dirty="0"/>
          </a:p>
        </p:txBody>
      </p:sp>
      <p:sp>
        <p:nvSpPr>
          <p:cNvPr id="6" name="Content Placeholder 3"/>
          <p:cNvSpPr>
            <a:spLocks noGrp="1"/>
          </p:cNvSpPr>
          <p:nvPr>
            <p:ph sz="quarter" idx="11" hasCustomPrompt="1"/>
          </p:nvPr>
        </p:nvSpPr>
        <p:spPr>
          <a:xfrm>
            <a:off x="609600" y="1346200"/>
            <a:ext cx="10972800" cy="4648200"/>
          </a:xfrm>
          <a:noFill/>
        </p:spPr>
        <p:txBody>
          <a:bodyPr/>
          <a:lstStyle>
            <a:lvl1pPr marL="0" indent="0">
              <a:buNone/>
              <a:defRPr lang="en-US" sz="1467">
                <a:solidFill>
                  <a:schemeClr val="accent1"/>
                </a:solidFill>
                <a:effectLst/>
                <a:latin typeface="Lucida Console" panose="020B0609040504020204" pitchFamily="49" charset="0"/>
              </a:defRPr>
            </a:lvl1pPr>
            <a:lvl2pPr marL="609570" indent="0">
              <a:buNone/>
              <a:defRPr>
                <a:latin typeface="Lucida Console" panose="020B0609040504020204" pitchFamily="49" charset="0"/>
              </a:defRPr>
            </a:lvl2pPr>
            <a:lvl3pPr marL="1219140" indent="0">
              <a:buNone/>
              <a:defRPr>
                <a:latin typeface="Lucida Console" panose="020B0609040504020204" pitchFamily="49" charset="0"/>
              </a:defRPr>
            </a:lvl3pPr>
            <a:lvl4pPr marL="1828709" indent="0">
              <a:buNone/>
              <a:defRPr>
                <a:latin typeface="Lucida Console" panose="020B0609040504020204" pitchFamily="49" charset="0"/>
              </a:defRPr>
            </a:lvl4pPr>
            <a:lvl5pPr marL="2438278" indent="0">
              <a:buNone/>
              <a:defRPr>
                <a:latin typeface="Lucida Console" panose="020B0609040504020204" pitchFamily="49" charset="0"/>
              </a:defRPr>
            </a:lvl5pPr>
          </a:lstStyle>
          <a:p>
            <a:r>
              <a:rPr lang="en-US" sz="1867"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en-US" sz="1867"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a:p>
            <a:r>
              <a:rPr lang="sk-SK" sz="1867"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467"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8765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7774614" y="0"/>
            <a:ext cx="4417388" cy="68580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12192000" cy="68580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0454640" y="6172202"/>
            <a:ext cx="1127760"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1067"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622612" y="3615268"/>
            <a:ext cx="8055443" cy="579965"/>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622612" y="2429935"/>
            <a:ext cx="10959789" cy="1081687"/>
          </a:xfrm>
        </p:spPr>
        <p:txBody>
          <a:bodyPr anchor="b" anchorCtr="0">
            <a:noAutofit/>
          </a:bodyPr>
          <a:lstStyle>
            <a:lvl1pPr marL="0" indent="0" algn="l">
              <a:spcBef>
                <a:spcPts val="0"/>
              </a:spcBef>
              <a:buNone/>
              <a:defRPr sz="5333"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6186617" y="6172202"/>
            <a:ext cx="4859225"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2021 Amazon Web Services, Inc. or its affiliates. All rights reserved   </a:t>
            </a:r>
            <a:r>
              <a:rPr kumimoji="0" lang="en-US" altLang="en-US" sz="1067"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0" name="Group 9">
            <a:extLst>
              <a:ext uri="{FF2B5EF4-FFF2-40B4-BE49-F238E27FC236}">
                <a16:creationId xmlns:a16="http://schemas.microsoft.com/office/drawing/2014/main" id="{DCCA0E8E-9058-4EE5-A93B-3130C87EB4C2}"/>
              </a:ext>
            </a:extLst>
          </p:cNvPr>
          <p:cNvGrpSpPr/>
          <p:nvPr userDrawn="1"/>
        </p:nvGrpSpPr>
        <p:grpSpPr>
          <a:xfrm>
            <a:off x="609602" y="6381991"/>
            <a:ext cx="985135" cy="275444"/>
            <a:chOff x="3719413" y="-685800"/>
            <a:chExt cx="2452786" cy="685800"/>
          </a:xfrm>
        </p:grpSpPr>
        <p:sp>
          <p:nvSpPr>
            <p:cNvPr id="11" name="Freeform: Shape 10">
              <a:extLst>
                <a:ext uri="{FF2B5EF4-FFF2-40B4-BE49-F238E27FC236}">
                  <a16:creationId xmlns:a16="http://schemas.microsoft.com/office/drawing/2014/main" id="{5865ED4F-F8CF-4B07-927E-D71E0605C77C}"/>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sz="2400" dirty="0"/>
            </a:p>
          </p:txBody>
        </p:sp>
        <p:grpSp>
          <p:nvGrpSpPr>
            <p:cNvPr id="14" name="Graphic 1">
              <a:extLst>
                <a:ext uri="{FF2B5EF4-FFF2-40B4-BE49-F238E27FC236}">
                  <a16:creationId xmlns:a16="http://schemas.microsoft.com/office/drawing/2014/main" id="{2BEAF255-527C-456E-8166-7F81BAA41274}"/>
                </a:ext>
              </a:extLst>
            </p:cNvPr>
            <p:cNvGrpSpPr/>
            <p:nvPr/>
          </p:nvGrpSpPr>
          <p:grpSpPr>
            <a:xfrm>
              <a:off x="3719413" y="-258754"/>
              <a:ext cx="1146331" cy="258754"/>
              <a:chOff x="3719413" y="-258754"/>
              <a:chExt cx="1146331" cy="258754"/>
            </a:xfrm>
            <a:solidFill>
              <a:srgbClr val="FD9700"/>
            </a:solidFill>
          </p:grpSpPr>
          <p:sp>
            <p:nvSpPr>
              <p:cNvPr id="31" name="Freeform: Shape 30">
                <a:extLst>
                  <a:ext uri="{FF2B5EF4-FFF2-40B4-BE49-F238E27FC236}">
                    <a16:creationId xmlns:a16="http://schemas.microsoft.com/office/drawing/2014/main" id="{EEF701BB-2F64-4CED-A015-6F7BCEFE7278}"/>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sz="2400" dirty="0"/>
              </a:p>
            </p:txBody>
          </p:sp>
          <p:sp>
            <p:nvSpPr>
              <p:cNvPr id="32" name="Freeform: Shape 31">
                <a:extLst>
                  <a:ext uri="{FF2B5EF4-FFF2-40B4-BE49-F238E27FC236}">
                    <a16:creationId xmlns:a16="http://schemas.microsoft.com/office/drawing/2014/main" id="{7F53292F-3558-46A1-A65A-2D689417C4FD}"/>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sz="2400" dirty="0"/>
              </a:p>
            </p:txBody>
          </p:sp>
        </p:grpSp>
        <p:grpSp>
          <p:nvGrpSpPr>
            <p:cNvPr id="15" name="Graphic 1">
              <a:extLst>
                <a:ext uri="{FF2B5EF4-FFF2-40B4-BE49-F238E27FC236}">
                  <a16:creationId xmlns:a16="http://schemas.microsoft.com/office/drawing/2014/main" id="{F232D244-4860-492C-8DCB-FCD356710A5D}"/>
                </a:ext>
              </a:extLst>
            </p:cNvPr>
            <p:cNvGrpSpPr/>
            <p:nvPr/>
          </p:nvGrpSpPr>
          <p:grpSpPr>
            <a:xfrm>
              <a:off x="5071109" y="-680084"/>
              <a:ext cx="1101090" cy="626745"/>
              <a:chOff x="5071109" y="-680084"/>
              <a:chExt cx="1101090" cy="626745"/>
            </a:xfrm>
            <a:solidFill>
              <a:schemeClr val="tx1"/>
            </a:solidFill>
          </p:grpSpPr>
          <p:sp>
            <p:nvSpPr>
              <p:cNvPr id="16" name="Freeform: Shape 15">
                <a:extLst>
                  <a:ext uri="{FF2B5EF4-FFF2-40B4-BE49-F238E27FC236}">
                    <a16:creationId xmlns:a16="http://schemas.microsoft.com/office/drawing/2014/main" id="{60AC587D-1572-4345-8604-3ADAA6E1C59A}"/>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sz="2400" dirty="0"/>
              </a:p>
            </p:txBody>
          </p:sp>
          <p:sp>
            <p:nvSpPr>
              <p:cNvPr id="17" name="Freeform: Shape 16">
                <a:extLst>
                  <a:ext uri="{FF2B5EF4-FFF2-40B4-BE49-F238E27FC236}">
                    <a16:creationId xmlns:a16="http://schemas.microsoft.com/office/drawing/2014/main" id="{FAC62948-A424-4D21-BB63-E98354579D1E}"/>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sz="2400" dirty="0"/>
              </a:p>
            </p:txBody>
          </p:sp>
          <p:sp>
            <p:nvSpPr>
              <p:cNvPr id="18" name="Freeform: Shape 17">
                <a:extLst>
                  <a:ext uri="{FF2B5EF4-FFF2-40B4-BE49-F238E27FC236}">
                    <a16:creationId xmlns:a16="http://schemas.microsoft.com/office/drawing/2014/main" id="{12FF8ED6-E788-4228-A37F-6E61E53F8878}"/>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sz="2400" dirty="0"/>
              </a:p>
            </p:txBody>
          </p:sp>
          <p:sp>
            <p:nvSpPr>
              <p:cNvPr id="19" name="Freeform: Shape 18">
                <a:extLst>
                  <a:ext uri="{FF2B5EF4-FFF2-40B4-BE49-F238E27FC236}">
                    <a16:creationId xmlns:a16="http://schemas.microsoft.com/office/drawing/2014/main" id="{3A70F5F3-0337-42B4-B69A-0B0B50EB5670}"/>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sz="2400" dirty="0"/>
              </a:p>
            </p:txBody>
          </p:sp>
          <p:sp>
            <p:nvSpPr>
              <p:cNvPr id="20" name="Freeform: Shape 19">
                <a:extLst>
                  <a:ext uri="{FF2B5EF4-FFF2-40B4-BE49-F238E27FC236}">
                    <a16:creationId xmlns:a16="http://schemas.microsoft.com/office/drawing/2014/main" id="{BE94EC09-24C3-4D2A-AC33-F794BE707F52}"/>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sz="2400" dirty="0"/>
              </a:p>
            </p:txBody>
          </p:sp>
          <p:sp>
            <p:nvSpPr>
              <p:cNvPr id="21" name="Freeform: Shape 20">
                <a:extLst>
                  <a:ext uri="{FF2B5EF4-FFF2-40B4-BE49-F238E27FC236}">
                    <a16:creationId xmlns:a16="http://schemas.microsoft.com/office/drawing/2014/main" id="{7409C952-8E2B-4161-8CEA-614AAC96EF6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sz="2400" dirty="0"/>
              </a:p>
            </p:txBody>
          </p:sp>
          <p:sp>
            <p:nvSpPr>
              <p:cNvPr id="22" name="Freeform: Shape 21">
                <a:extLst>
                  <a:ext uri="{FF2B5EF4-FFF2-40B4-BE49-F238E27FC236}">
                    <a16:creationId xmlns:a16="http://schemas.microsoft.com/office/drawing/2014/main" id="{170ECF49-4952-4A4A-9E77-8D147B2C7648}"/>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sz="2400" dirty="0"/>
              </a:p>
            </p:txBody>
          </p:sp>
          <p:sp>
            <p:nvSpPr>
              <p:cNvPr id="23" name="Freeform: Shape 22">
                <a:extLst>
                  <a:ext uri="{FF2B5EF4-FFF2-40B4-BE49-F238E27FC236}">
                    <a16:creationId xmlns:a16="http://schemas.microsoft.com/office/drawing/2014/main" id="{82AD4FF3-B92A-4042-8C6B-A0BB0DA46665}"/>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sz="2400" dirty="0"/>
              </a:p>
            </p:txBody>
          </p:sp>
          <p:sp>
            <p:nvSpPr>
              <p:cNvPr id="24" name="Freeform: Shape 23">
                <a:extLst>
                  <a:ext uri="{FF2B5EF4-FFF2-40B4-BE49-F238E27FC236}">
                    <a16:creationId xmlns:a16="http://schemas.microsoft.com/office/drawing/2014/main" id="{A5B11B2D-E73B-4E62-9947-B174DB1F1B6E}"/>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sz="2400" dirty="0"/>
              </a:p>
            </p:txBody>
          </p:sp>
          <p:sp>
            <p:nvSpPr>
              <p:cNvPr id="25" name="Freeform: Shape 24">
                <a:extLst>
                  <a:ext uri="{FF2B5EF4-FFF2-40B4-BE49-F238E27FC236}">
                    <a16:creationId xmlns:a16="http://schemas.microsoft.com/office/drawing/2014/main" id="{BD0E5402-A1D6-4F2A-96D4-07ECC17FB999}"/>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sz="2400" dirty="0"/>
              </a:p>
            </p:txBody>
          </p:sp>
          <p:sp>
            <p:nvSpPr>
              <p:cNvPr id="26" name="Freeform: Shape 25">
                <a:extLst>
                  <a:ext uri="{FF2B5EF4-FFF2-40B4-BE49-F238E27FC236}">
                    <a16:creationId xmlns:a16="http://schemas.microsoft.com/office/drawing/2014/main" id="{2090328E-8BC3-4507-A02C-E379BFD13A11}"/>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sz="2400" dirty="0"/>
              </a:p>
            </p:txBody>
          </p:sp>
          <p:sp>
            <p:nvSpPr>
              <p:cNvPr id="27" name="Freeform: Shape 26">
                <a:extLst>
                  <a:ext uri="{FF2B5EF4-FFF2-40B4-BE49-F238E27FC236}">
                    <a16:creationId xmlns:a16="http://schemas.microsoft.com/office/drawing/2014/main" id="{EDCC8244-3B8F-4FCE-8EE7-F8754B2B0E49}"/>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sz="2400" dirty="0"/>
              </a:p>
            </p:txBody>
          </p:sp>
          <p:sp>
            <p:nvSpPr>
              <p:cNvPr id="28" name="Freeform: Shape 27">
                <a:extLst>
                  <a:ext uri="{FF2B5EF4-FFF2-40B4-BE49-F238E27FC236}">
                    <a16:creationId xmlns:a16="http://schemas.microsoft.com/office/drawing/2014/main" id="{22D0D82B-8ADF-490C-BF1D-8470D8086665}"/>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sz="2400" dirty="0"/>
              </a:p>
            </p:txBody>
          </p:sp>
          <p:sp>
            <p:nvSpPr>
              <p:cNvPr id="29" name="Freeform: Shape 28">
                <a:extLst>
                  <a:ext uri="{FF2B5EF4-FFF2-40B4-BE49-F238E27FC236}">
                    <a16:creationId xmlns:a16="http://schemas.microsoft.com/office/drawing/2014/main" id="{391B1D81-7499-40F1-A972-E840BB8A7C14}"/>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sz="2400" dirty="0"/>
              </a:p>
            </p:txBody>
          </p:sp>
          <p:sp>
            <p:nvSpPr>
              <p:cNvPr id="30" name="Freeform: Shape 29">
                <a:extLst>
                  <a:ext uri="{FF2B5EF4-FFF2-40B4-BE49-F238E27FC236}">
                    <a16:creationId xmlns:a16="http://schemas.microsoft.com/office/drawing/2014/main" id="{15EF79CC-90FF-437F-A009-52DBD31A6B37}"/>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sz="2400" dirty="0"/>
              </a:p>
            </p:txBody>
          </p:sp>
        </p:grpSp>
      </p:grpSp>
    </p:spTree>
    <p:extLst>
      <p:ext uri="{BB962C8B-B14F-4D97-AF65-F5344CB8AC3E}">
        <p14:creationId xmlns:p14="http://schemas.microsoft.com/office/powerpoint/2010/main" val="20396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6888481" y="0"/>
            <a:ext cx="5303521" cy="68580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12192000" cy="68580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10454640" y="6172202"/>
            <a:ext cx="1127760"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1067"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622612" y="3615268"/>
            <a:ext cx="8055443" cy="579965"/>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622612" y="2429935"/>
            <a:ext cx="10959789" cy="1081687"/>
          </a:xfrm>
        </p:spPr>
        <p:txBody>
          <a:bodyPr anchor="b" anchorCtr="0">
            <a:noAutofit/>
          </a:bodyPr>
          <a:lstStyle>
            <a:lvl1pPr marL="0" indent="0" algn="l">
              <a:spcBef>
                <a:spcPts val="0"/>
              </a:spcBef>
              <a:buNone/>
              <a:defRPr sz="5333"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6186617" y="6172202"/>
            <a:ext cx="4859225"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2020 Amazon Web Services, Inc. or its affiliates. All rights reserved   </a:t>
            </a:r>
            <a:r>
              <a:rPr kumimoji="0" lang="en-US" altLang="en-US" sz="1067"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11" name="Group 10">
            <a:extLst>
              <a:ext uri="{FF2B5EF4-FFF2-40B4-BE49-F238E27FC236}">
                <a16:creationId xmlns:a16="http://schemas.microsoft.com/office/drawing/2014/main" id="{7AE4ED69-06CE-4125-A31C-4BDD41C37ED6}"/>
              </a:ext>
            </a:extLst>
          </p:cNvPr>
          <p:cNvGrpSpPr/>
          <p:nvPr userDrawn="1"/>
        </p:nvGrpSpPr>
        <p:grpSpPr>
          <a:xfrm>
            <a:off x="609602" y="6381991"/>
            <a:ext cx="985135" cy="275444"/>
            <a:chOff x="3719413" y="-685800"/>
            <a:chExt cx="2452786" cy="685800"/>
          </a:xfrm>
        </p:grpSpPr>
        <p:sp>
          <p:nvSpPr>
            <p:cNvPr id="14" name="Freeform: Shape 13">
              <a:extLst>
                <a:ext uri="{FF2B5EF4-FFF2-40B4-BE49-F238E27FC236}">
                  <a16:creationId xmlns:a16="http://schemas.microsoft.com/office/drawing/2014/main" id="{C869E5ED-8A23-4894-A981-47D0C670CD10}"/>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sz="2400" dirty="0"/>
            </a:p>
          </p:txBody>
        </p:sp>
        <p:grpSp>
          <p:nvGrpSpPr>
            <p:cNvPr id="16" name="Graphic 1">
              <a:extLst>
                <a:ext uri="{FF2B5EF4-FFF2-40B4-BE49-F238E27FC236}">
                  <a16:creationId xmlns:a16="http://schemas.microsoft.com/office/drawing/2014/main" id="{D33BC442-D9AD-40BC-9761-4F474B7DF758}"/>
                </a:ext>
              </a:extLst>
            </p:cNvPr>
            <p:cNvGrpSpPr/>
            <p:nvPr/>
          </p:nvGrpSpPr>
          <p:grpSpPr>
            <a:xfrm>
              <a:off x="3719413" y="-258754"/>
              <a:ext cx="1146331" cy="258754"/>
              <a:chOff x="3719413" y="-258754"/>
              <a:chExt cx="1146331" cy="258754"/>
            </a:xfrm>
            <a:solidFill>
              <a:srgbClr val="FD9700"/>
            </a:solidFill>
          </p:grpSpPr>
          <p:sp>
            <p:nvSpPr>
              <p:cNvPr id="33" name="Freeform: Shape 32">
                <a:extLst>
                  <a:ext uri="{FF2B5EF4-FFF2-40B4-BE49-F238E27FC236}">
                    <a16:creationId xmlns:a16="http://schemas.microsoft.com/office/drawing/2014/main" id="{992DF922-9E8E-467F-94DD-A5E9755AC3F7}"/>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sz="2400" dirty="0"/>
              </a:p>
            </p:txBody>
          </p:sp>
          <p:sp>
            <p:nvSpPr>
              <p:cNvPr id="34" name="Freeform: Shape 33">
                <a:extLst>
                  <a:ext uri="{FF2B5EF4-FFF2-40B4-BE49-F238E27FC236}">
                    <a16:creationId xmlns:a16="http://schemas.microsoft.com/office/drawing/2014/main" id="{EA8BA32B-6752-469D-ADCF-258B6CB0CA8B}"/>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sz="2400" dirty="0"/>
              </a:p>
            </p:txBody>
          </p:sp>
        </p:grpSp>
        <p:grpSp>
          <p:nvGrpSpPr>
            <p:cNvPr id="17" name="Graphic 1">
              <a:extLst>
                <a:ext uri="{FF2B5EF4-FFF2-40B4-BE49-F238E27FC236}">
                  <a16:creationId xmlns:a16="http://schemas.microsoft.com/office/drawing/2014/main" id="{7F38891F-D2E1-4E73-836E-780C11CD4BF1}"/>
                </a:ext>
              </a:extLst>
            </p:cNvPr>
            <p:cNvGrpSpPr/>
            <p:nvPr/>
          </p:nvGrpSpPr>
          <p:grpSpPr>
            <a:xfrm>
              <a:off x="5071109" y="-680084"/>
              <a:ext cx="1101090" cy="626745"/>
              <a:chOff x="5071109" y="-680084"/>
              <a:chExt cx="1101090" cy="626745"/>
            </a:xfrm>
            <a:solidFill>
              <a:schemeClr val="tx1"/>
            </a:solidFill>
          </p:grpSpPr>
          <p:sp>
            <p:nvSpPr>
              <p:cNvPr id="18" name="Freeform: Shape 17">
                <a:extLst>
                  <a:ext uri="{FF2B5EF4-FFF2-40B4-BE49-F238E27FC236}">
                    <a16:creationId xmlns:a16="http://schemas.microsoft.com/office/drawing/2014/main" id="{581FA74A-1234-4579-8974-87F8EC3C3769}"/>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sz="2400" dirty="0"/>
              </a:p>
            </p:txBody>
          </p:sp>
          <p:sp>
            <p:nvSpPr>
              <p:cNvPr id="19" name="Freeform: Shape 18">
                <a:extLst>
                  <a:ext uri="{FF2B5EF4-FFF2-40B4-BE49-F238E27FC236}">
                    <a16:creationId xmlns:a16="http://schemas.microsoft.com/office/drawing/2014/main" id="{38F14800-7A09-420F-A3F1-30109240B277}"/>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sz="2400" dirty="0"/>
              </a:p>
            </p:txBody>
          </p:sp>
          <p:sp>
            <p:nvSpPr>
              <p:cNvPr id="20" name="Freeform: Shape 19">
                <a:extLst>
                  <a:ext uri="{FF2B5EF4-FFF2-40B4-BE49-F238E27FC236}">
                    <a16:creationId xmlns:a16="http://schemas.microsoft.com/office/drawing/2014/main" id="{28273A88-3493-4B48-A05C-1BDC44524BB1}"/>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sz="2400" dirty="0"/>
              </a:p>
            </p:txBody>
          </p:sp>
          <p:sp>
            <p:nvSpPr>
              <p:cNvPr id="21" name="Freeform: Shape 20">
                <a:extLst>
                  <a:ext uri="{FF2B5EF4-FFF2-40B4-BE49-F238E27FC236}">
                    <a16:creationId xmlns:a16="http://schemas.microsoft.com/office/drawing/2014/main" id="{FCECDF33-0E0F-42C7-A871-2F61CA0613CF}"/>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sz="2400" dirty="0"/>
              </a:p>
            </p:txBody>
          </p:sp>
          <p:sp>
            <p:nvSpPr>
              <p:cNvPr id="22" name="Freeform: Shape 21">
                <a:extLst>
                  <a:ext uri="{FF2B5EF4-FFF2-40B4-BE49-F238E27FC236}">
                    <a16:creationId xmlns:a16="http://schemas.microsoft.com/office/drawing/2014/main" id="{4D92B024-238C-4A72-9596-D03F6214A34D}"/>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sz="2400" dirty="0"/>
              </a:p>
            </p:txBody>
          </p:sp>
          <p:sp>
            <p:nvSpPr>
              <p:cNvPr id="23" name="Freeform: Shape 22">
                <a:extLst>
                  <a:ext uri="{FF2B5EF4-FFF2-40B4-BE49-F238E27FC236}">
                    <a16:creationId xmlns:a16="http://schemas.microsoft.com/office/drawing/2014/main" id="{993AC0F9-305D-45BD-B83A-F9AFEB546F76}"/>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sz="2400" dirty="0"/>
              </a:p>
            </p:txBody>
          </p:sp>
          <p:sp>
            <p:nvSpPr>
              <p:cNvPr id="24" name="Freeform: Shape 23">
                <a:extLst>
                  <a:ext uri="{FF2B5EF4-FFF2-40B4-BE49-F238E27FC236}">
                    <a16:creationId xmlns:a16="http://schemas.microsoft.com/office/drawing/2014/main" id="{9715B638-8921-499A-AED3-95DC1CEB8A16}"/>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sz="2400" dirty="0"/>
              </a:p>
            </p:txBody>
          </p:sp>
          <p:sp>
            <p:nvSpPr>
              <p:cNvPr id="25" name="Freeform: Shape 24">
                <a:extLst>
                  <a:ext uri="{FF2B5EF4-FFF2-40B4-BE49-F238E27FC236}">
                    <a16:creationId xmlns:a16="http://schemas.microsoft.com/office/drawing/2014/main" id="{9C1D203E-0539-4029-AA6B-C37AE35BA8CE}"/>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sz="2400" dirty="0"/>
              </a:p>
            </p:txBody>
          </p:sp>
          <p:sp>
            <p:nvSpPr>
              <p:cNvPr id="26" name="Freeform: Shape 25">
                <a:extLst>
                  <a:ext uri="{FF2B5EF4-FFF2-40B4-BE49-F238E27FC236}">
                    <a16:creationId xmlns:a16="http://schemas.microsoft.com/office/drawing/2014/main" id="{02E53B19-C872-4FB5-9A95-6138F7D3828F}"/>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sz="2400" dirty="0"/>
              </a:p>
            </p:txBody>
          </p:sp>
          <p:sp>
            <p:nvSpPr>
              <p:cNvPr id="27" name="Freeform: Shape 26">
                <a:extLst>
                  <a:ext uri="{FF2B5EF4-FFF2-40B4-BE49-F238E27FC236}">
                    <a16:creationId xmlns:a16="http://schemas.microsoft.com/office/drawing/2014/main" id="{3182D700-5C28-420E-A0B9-E39EB1E13827}"/>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sz="2400" dirty="0"/>
              </a:p>
            </p:txBody>
          </p:sp>
          <p:sp>
            <p:nvSpPr>
              <p:cNvPr id="28" name="Freeform: Shape 27">
                <a:extLst>
                  <a:ext uri="{FF2B5EF4-FFF2-40B4-BE49-F238E27FC236}">
                    <a16:creationId xmlns:a16="http://schemas.microsoft.com/office/drawing/2014/main" id="{9F94F6E8-0583-4154-827D-64410B3D94FD}"/>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sz="2400" dirty="0"/>
              </a:p>
            </p:txBody>
          </p:sp>
          <p:sp>
            <p:nvSpPr>
              <p:cNvPr id="29" name="Freeform: Shape 28">
                <a:extLst>
                  <a:ext uri="{FF2B5EF4-FFF2-40B4-BE49-F238E27FC236}">
                    <a16:creationId xmlns:a16="http://schemas.microsoft.com/office/drawing/2014/main" id="{79C5584C-9F98-499C-8ACD-5D1835A48B4F}"/>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sz="2400" dirty="0"/>
              </a:p>
            </p:txBody>
          </p:sp>
          <p:sp>
            <p:nvSpPr>
              <p:cNvPr id="30" name="Freeform: Shape 29">
                <a:extLst>
                  <a:ext uri="{FF2B5EF4-FFF2-40B4-BE49-F238E27FC236}">
                    <a16:creationId xmlns:a16="http://schemas.microsoft.com/office/drawing/2014/main" id="{CE088086-A3F8-4554-8442-1C8940028F86}"/>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sz="2400" dirty="0"/>
              </a:p>
            </p:txBody>
          </p:sp>
          <p:sp>
            <p:nvSpPr>
              <p:cNvPr id="31" name="Freeform: Shape 30">
                <a:extLst>
                  <a:ext uri="{FF2B5EF4-FFF2-40B4-BE49-F238E27FC236}">
                    <a16:creationId xmlns:a16="http://schemas.microsoft.com/office/drawing/2014/main" id="{B6116A51-2997-45E7-B6C5-BC3CB27378CF}"/>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sz="2400" dirty="0"/>
              </a:p>
            </p:txBody>
          </p:sp>
          <p:sp>
            <p:nvSpPr>
              <p:cNvPr id="32" name="Freeform: Shape 31">
                <a:extLst>
                  <a:ext uri="{FF2B5EF4-FFF2-40B4-BE49-F238E27FC236}">
                    <a16:creationId xmlns:a16="http://schemas.microsoft.com/office/drawing/2014/main" id="{EDC429DC-67C3-4BA3-94FB-5BED93D777F5}"/>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sz="2400" dirty="0"/>
              </a:p>
            </p:txBody>
          </p:sp>
        </p:grpSp>
      </p:grpSp>
    </p:spTree>
    <p:extLst>
      <p:ext uri="{BB962C8B-B14F-4D97-AF65-F5344CB8AC3E}">
        <p14:creationId xmlns:p14="http://schemas.microsoft.com/office/powerpoint/2010/main" val="2752291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10972800" cy="914400"/>
          </a:xfrm>
        </p:spPr>
        <p:txBody>
          <a:bodyPr>
            <a:normAutofit/>
          </a:bodyPr>
          <a:lstStyle>
            <a:lvl1pPr>
              <a:defRPr sz="3733">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364971"/>
            <a:ext cx="5257800" cy="4629431"/>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364971"/>
            <a:ext cx="5257800" cy="4629431"/>
          </a:xfrm>
        </p:spPr>
        <p:txBody>
          <a:bodyPr/>
          <a:lstStyle>
            <a:lvl1pPr>
              <a:defRPr sz="2933">
                <a:solidFill>
                  <a:schemeClr val="tx1"/>
                </a:solidFill>
              </a:defRPr>
            </a:lvl1pPr>
            <a:lvl2pPr>
              <a:defRPr sz="2667">
                <a:solidFill>
                  <a:schemeClr val="tx1"/>
                </a:solidFill>
              </a:defRPr>
            </a:lvl2pPr>
            <a:lvl3pPr>
              <a:defRPr sz="2133">
                <a:solidFill>
                  <a:schemeClr val="tx1"/>
                </a:solidFill>
              </a:defRPr>
            </a:lvl3pPr>
            <a:lvl4pPr>
              <a:defRPr sz="2133">
                <a:solidFill>
                  <a:schemeClr val="tx1"/>
                </a:solidFill>
              </a:defRPr>
            </a:lvl4pPr>
            <a:lvl5pPr>
              <a:defRPr sz="2133">
                <a:solidFill>
                  <a:schemeClr val="tx1"/>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767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image" Target="../media/image3.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1000"/>
            <a:ext cx="10972800" cy="9144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356088"/>
            <a:ext cx="10972800" cy="463831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10454640" y="6172202"/>
            <a:ext cx="1127760"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1628AAE-5A61-43EB-BBD4-97DB23400D9C}" type="slidenum">
              <a:rPr kumimoji="0" lang="en-US" altLang="en-US" sz="1067" b="0" i="0" u="none" strike="noStrike" kern="1200" cap="none" spc="0" normalizeH="0" baseline="0" noProof="0" smtClean="0">
                <a:ln>
                  <a:noFill/>
                </a:ln>
                <a:solidFill>
                  <a:srgbClr val="FFFFFF">
                    <a:lumMod val="25000"/>
                    <a:lumOff val="75000"/>
                  </a:srgbClr>
                </a:solidFill>
                <a:effectLst/>
                <a:uLnTx/>
                <a:uFillTx/>
                <a:latin typeface="Amazon Ember"/>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a:t>
            </a:fld>
            <a:endPar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6186617" y="6172202"/>
            <a:ext cx="4859225"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alt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2021 Amazon Web Services, Inc. or its affiliates. All rights reserved   </a:t>
            </a:r>
            <a:r>
              <a:rPr kumimoji="0" lang="en-US" altLang="en-US" sz="1067" b="1" i="0" u="none" strike="noStrike" kern="1200" cap="none" spc="0" normalizeH="0" baseline="0" noProof="0" dirty="0">
                <a:ln>
                  <a:noFill/>
                </a:ln>
                <a:solidFill>
                  <a:srgbClr val="FFCC00"/>
                </a:solidFill>
                <a:effectLst/>
                <a:uLnTx/>
                <a:uFillTx/>
                <a:latin typeface="Amazon Ember"/>
                <a:ea typeface="+mn-ea"/>
                <a:cs typeface="+mn-cs"/>
              </a:rPr>
              <a:t>|</a:t>
            </a:r>
          </a:p>
        </p:txBody>
      </p:sp>
      <p:grpSp>
        <p:nvGrpSpPr>
          <p:cNvPr id="29" name="Group 28">
            <a:extLst>
              <a:ext uri="{FF2B5EF4-FFF2-40B4-BE49-F238E27FC236}">
                <a16:creationId xmlns:a16="http://schemas.microsoft.com/office/drawing/2014/main" id="{BF2DC4B3-02BE-48AF-9F96-FC1D39315459}"/>
              </a:ext>
            </a:extLst>
          </p:cNvPr>
          <p:cNvGrpSpPr/>
          <p:nvPr userDrawn="1"/>
        </p:nvGrpSpPr>
        <p:grpSpPr>
          <a:xfrm>
            <a:off x="609602" y="6381991"/>
            <a:ext cx="985135" cy="275444"/>
            <a:chOff x="3719413" y="-685800"/>
            <a:chExt cx="2452786" cy="685800"/>
          </a:xfrm>
        </p:grpSpPr>
        <p:sp>
          <p:nvSpPr>
            <p:cNvPr id="30" name="Freeform: Shape 29">
              <a:extLst>
                <a:ext uri="{FF2B5EF4-FFF2-40B4-BE49-F238E27FC236}">
                  <a16:creationId xmlns:a16="http://schemas.microsoft.com/office/drawing/2014/main" id="{BDBBCCB3-F54E-4D8D-AAC2-FCACF11EAA49}"/>
                </a:ext>
              </a:extLst>
            </p:cNvPr>
            <p:cNvSpPr/>
            <p:nvPr/>
          </p:nvSpPr>
          <p:spPr>
            <a:xfrm>
              <a:off x="3768089" y="-685800"/>
              <a:ext cx="1050607" cy="358139"/>
            </a:xfrm>
            <a:custGeom>
              <a:avLst/>
              <a:gdLst>
                <a:gd name="connsiteX0" fmla="*/ 274320 w 1050607"/>
                <a:gd name="connsiteY0" fmla="*/ 248603 h 358139"/>
                <a:gd name="connsiteX1" fmla="*/ 279083 w 1050607"/>
                <a:gd name="connsiteY1" fmla="*/ 282893 h 358139"/>
                <a:gd name="connsiteX2" fmla="*/ 291465 w 1050607"/>
                <a:gd name="connsiteY2" fmla="*/ 310515 h 358139"/>
                <a:gd name="connsiteX3" fmla="*/ 294323 w 1050607"/>
                <a:gd name="connsiteY3" fmla="*/ 319088 h 358139"/>
                <a:gd name="connsiteX4" fmla="*/ 286703 w 1050607"/>
                <a:gd name="connsiteY4" fmla="*/ 330518 h 358139"/>
                <a:gd name="connsiteX5" fmla="*/ 262890 w 1050607"/>
                <a:gd name="connsiteY5" fmla="*/ 346710 h 358139"/>
                <a:gd name="connsiteX6" fmla="*/ 252413 w 1050607"/>
                <a:gd name="connsiteY6" fmla="*/ 350520 h 358139"/>
                <a:gd name="connsiteX7" fmla="*/ 240983 w 1050607"/>
                <a:gd name="connsiteY7" fmla="*/ 344805 h 358139"/>
                <a:gd name="connsiteX8" fmla="*/ 227648 w 1050607"/>
                <a:gd name="connsiteY8" fmla="*/ 326708 h 358139"/>
                <a:gd name="connsiteX9" fmla="*/ 216218 w 1050607"/>
                <a:gd name="connsiteY9" fmla="*/ 304800 h 358139"/>
                <a:gd name="connsiteX10" fmla="*/ 103823 w 1050607"/>
                <a:gd name="connsiteY10" fmla="*/ 357188 h 358139"/>
                <a:gd name="connsiteX11" fmla="*/ 27623 w 1050607"/>
                <a:gd name="connsiteY11" fmla="*/ 329565 h 358139"/>
                <a:gd name="connsiteX12" fmla="*/ 0 w 1050607"/>
                <a:gd name="connsiteY12" fmla="*/ 256223 h 358139"/>
                <a:gd name="connsiteX13" fmla="*/ 34290 w 1050607"/>
                <a:gd name="connsiteY13" fmla="*/ 178118 h 358139"/>
                <a:gd name="connsiteX14" fmla="*/ 127635 w 1050607"/>
                <a:gd name="connsiteY14" fmla="*/ 148590 h 358139"/>
                <a:gd name="connsiteX15" fmla="*/ 167640 w 1050607"/>
                <a:gd name="connsiteY15" fmla="*/ 151448 h 358139"/>
                <a:gd name="connsiteX16" fmla="*/ 211455 w 1050607"/>
                <a:gd name="connsiteY16" fmla="*/ 160020 h 358139"/>
                <a:gd name="connsiteX17" fmla="*/ 211455 w 1050607"/>
                <a:gd name="connsiteY17" fmla="*/ 132398 h 358139"/>
                <a:gd name="connsiteX18" fmla="*/ 193358 w 1050607"/>
                <a:gd name="connsiteY18" fmla="*/ 71438 h 358139"/>
                <a:gd name="connsiteX19" fmla="*/ 131445 w 1050607"/>
                <a:gd name="connsiteY19" fmla="*/ 53340 h 358139"/>
                <a:gd name="connsiteX20" fmla="*/ 90488 w 1050607"/>
                <a:gd name="connsiteY20" fmla="*/ 58103 h 358139"/>
                <a:gd name="connsiteX21" fmla="*/ 49530 w 1050607"/>
                <a:gd name="connsiteY21" fmla="*/ 71438 h 358139"/>
                <a:gd name="connsiteX22" fmla="*/ 36195 w 1050607"/>
                <a:gd name="connsiteY22" fmla="*/ 76200 h 358139"/>
                <a:gd name="connsiteX23" fmla="*/ 30480 w 1050607"/>
                <a:gd name="connsiteY23" fmla="*/ 77153 h 358139"/>
                <a:gd name="connsiteX24" fmla="*/ 22860 w 1050607"/>
                <a:gd name="connsiteY24" fmla="*/ 64770 h 358139"/>
                <a:gd name="connsiteX25" fmla="*/ 22860 w 1050607"/>
                <a:gd name="connsiteY25" fmla="*/ 45720 h 358139"/>
                <a:gd name="connsiteX26" fmla="*/ 25718 w 1050607"/>
                <a:gd name="connsiteY26" fmla="*/ 32385 h 358139"/>
                <a:gd name="connsiteX27" fmla="*/ 36195 w 1050607"/>
                <a:gd name="connsiteY27" fmla="*/ 24765 h 358139"/>
                <a:gd name="connsiteX28" fmla="*/ 83820 w 1050607"/>
                <a:gd name="connsiteY28" fmla="*/ 7620 h 358139"/>
                <a:gd name="connsiteX29" fmla="*/ 142875 w 1050607"/>
                <a:gd name="connsiteY29" fmla="*/ 0 h 358139"/>
                <a:gd name="connsiteX30" fmla="*/ 242888 w 1050607"/>
                <a:gd name="connsiteY30" fmla="*/ 31433 h 358139"/>
                <a:gd name="connsiteX31" fmla="*/ 274320 w 1050607"/>
                <a:gd name="connsiteY31" fmla="*/ 124778 h 358139"/>
                <a:gd name="connsiteX32" fmla="*/ 274320 w 1050607"/>
                <a:gd name="connsiteY32" fmla="*/ 248603 h 358139"/>
                <a:gd name="connsiteX33" fmla="*/ 120015 w 1050607"/>
                <a:gd name="connsiteY33" fmla="*/ 306705 h 358139"/>
                <a:gd name="connsiteX34" fmla="*/ 159068 w 1050607"/>
                <a:gd name="connsiteY34" fmla="*/ 300038 h 358139"/>
                <a:gd name="connsiteX35" fmla="*/ 195263 w 1050607"/>
                <a:gd name="connsiteY35" fmla="*/ 275273 h 358139"/>
                <a:gd name="connsiteX36" fmla="*/ 208598 w 1050607"/>
                <a:gd name="connsiteY36" fmla="*/ 250508 h 358139"/>
                <a:gd name="connsiteX37" fmla="*/ 212408 w 1050607"/>
                <a:gd name="connsiteY37" fmla="*/ 217170 h 358139"/>
                <a:gd name="connsiteX38" fmla="*/ 212408 w 1050607"/>
                <a:gd name="connsiteY38" fmla="*/ 200978 h 358139"/>
                <a:gd name="connsiteX39" fmla="*/ 177165 w 1050607"/>
                <a:gd name="connsiteY39" fmla="*/ 194310 h 358139"/>
                <a:gd name="connsiteX40" fmla="*/ 141923 w 1050607"/>
                <a:gd name="connsiteY40" fmla="*/ 192405 h 358139"/>
                <a:gd name="connsiteX41" fmla="*/ 84773 w 1050607"/>
                <a:gd name="connsiteY41" fmla="*/ 207645 h 358139"/>
                <a:gd name="connsiteX42" fmla="*/ 65723 w 1050607"/>
                <a:gd name="connsiteY42" fmla="*/ 251460 h 358139"/>
                <a:gd name="connsiteX43" fmla="*/ 80010 w 1050607"/>
                <a:gd name="connsiteY43" fmla="*/ 291465 h 358139"/>
                <a:gd name="connsiteX44" fmla="*/ 120015 w 1050607"/>
                <a:gd name="connsiteY44" fmla="*/ 306705 h 358139"/>
                <a:gd name="connsiteX45" fmla="*/ 425768 w 1050607"/>
                <a:gd name="connsiteY45" fmla="*/ 348615 h 358139"/>
                <a:gd name="connsiteX46" fmla="*/ 411480 w 1050607"/>
                <a:gd name="connsiteY46" fmla="*/ 344805 h 358139"/>
                <a:gd name="connsiteX47" fmla="*/ 403860 w 1050607"/>
                <a:gd name="connsiteY47" fmla="*/ 329565 h 358139"/>
                <a:gd name="connsiteX48" fmla="*/ 314325 w 1050607"/>
                <a:gd name="connsiteY48" fmla="*/ 34290 h 358139"/>
                <a:gd name="connsiteX49" fmla="*/ 310515 w 1050607"/>
                <a:gd name="connsiteY49" fmla="*/ 19050 h 358139"/>
                <a:gd name="connsiteX50" fmla="*/ 320040 w 1050607"/>
                <a:gd name="connsiteY50" fmla="*/ 9525 h 358139"/>
                <a:gd name="connsiteX51" fmla="*/ 357188 w 1050607"/>
                <a:gd name="connsiteY51" fmla="*/ 9525 h 358139"/>
                <a:gd name="connsiteX52" fmla="*/ 372428 w 1050607"/>
                <a:gd name="connsiteY52" fmla="*/ 13335 h 358139"/>
                <a:gd name="connsiteX53" fmla="*/ 380048 w 1050607"/>
                <a:gd name="connsiteY53" fmla="*/ 28575 h 358139"/>
                <a:gd name="connsiteX54" fmla="*/ 443865 w 1050607"/>
                <a:gd name="connsiteY54" fmla="*/ 280988 h 358139"/>
                <a:gd name="connsiteX55" fmla="*/ 503873 w 1050607"/>
                <a:gd name="connsiteY55" fmla="*/ 28575 h 358139"/>
                <a:gd name="connsiteX56" fmla="*/ 511493 w 1050607"/>
                <a:gd name="connsiteY56" fmla="*/ 13335 h 358139"/>
                <a:gd name="connsiteX57" fmla="*/ 526733 w 1050607"/>
                <a:gd name="connsiteY57" fmla="*/ 9525 h 358139"/>
                <a:gd name="connsiteX58" fmla="*/ 557213 w 1050607"/>
                <a:gd name="connsiteY58" fmla="*/ 9525 h 358139"/>
                <a:gd name="connsiteX59" fmla="*/ 572453 w 1050607"/>
                <a:gd name="connsiteY59" fmla="*/ 13335 h 358139"/>
                <a:gd name="connsiteX60" fmla="*/ 580073 w 1050607"/>
                <a:gd name="connsiteY60" fmla="*/ 28575 h 358139"/>
                <a:gd name="connsiteX61" fmla="*/ 640080 w 1050607"/>
                <a:gd name="connsiteY61" fmla="*/ 283845 h 358139"/>
                <a:gd name="connsiteX62" fmla="*/ 705803 w 1050607"/>
                <a:gd name="connsiteY62" fmla="*/ 28575 h 358139"/>
                <a:gd name="connsiteX63" fmla="*/ 713423 w 1050607"/>
                <a:gd name="connsiteY63" fmla="*/ 13335 h 358139"/>
                <a:gd name="connsiteX64" fmla="*/ 728663 w 1050607"/>
                <a:gd name="connsiteY64" fmla="*/ 9525 h 358139"/>
                <a:gd name="connsiteX65" fmla="*/ 763905 w 1050607"/>
                <a:gd name="connsiteY65" fmla="*/ 9525 h 358139"/>
                <a:gd name="connsiteX66" fmla="*/ 773430 w 1050607"/>
                <a:gd name="connsiteY66" fmla="*/ 19050 h 358139"/>
                <a:gd name="connsiteX67" fmla="*/ 772478 w 1050607"/>
                <a:gd name="connsiteY67" fmla="*/ 24765 h 358139"/>
                <a:gd name="connsiteX68" fmla="*/ 769620 w 1050607"/>
                <a:gd name="connsiteY68" fmla="*/ 34290 h 358139"/>
                <a:gd name="connsiteX69" fmla="*/ 677228 w 1050607"/>
                <a:gd name="connsiteY69" fmla="*/ 329565 h 358139"/>
                <a:gd name="connsiteX70" fmla="*/ 669608 w 1050607"/>
                <a:gd name="connsiteY70" fmla="*/ 344805 h 358139"/>
                <a:gd name="connsiteX71" fmla="*/ 655320 w 1050607"/>
                <a:gd name="connsiteY71" fmla="*/ 348615 h 358139"/>
                <a:gd name="connsiteX72" fmla="*/ 622935 w 1050607"/>
                <a:gd name="connsiteY72" fmla="*/ 348615 h 358139"/>
                <a:gd name="connsiteX73" fmla="*/ 607695 w 1050607"/>
                <a:gd name="connsiteY73" fmla="*/ 344805 h 358139"/>
                <a:gd name="connsiteX74" fmla="*/ 600075 w 1050607"/>
                <a:gd name="connsiteY74" fmla="*/ 329565 h 358139"/>
                <a:gd name="connsiteX75" fmla="*/ 540068 w 1050607"/>
                <a:gd name="connsiteY75" fmla="*/ 83820 h 358139"/>
                <a:gd name="connsiteX76" fmla="*/ 481013 w 1050607"/>
                <a:gd name="connsiteY76" fmla="*/ 329565 h 358139"/>
                <a:gd name="connsiteX77" fmla="*/ 473393 w 1050607"/>
                <a:gd name="connsiteY77" fmla="*/ 344805 h 358139"/>
                <a:gd name="connsiteX78" fmla="*/ 458153 w 1050607"/>
                <a:gd name="connsiteY78" fmla="*/ 348615 h 358139"/>
                <a:gd name="connsiteX79" fmla="*/ 425768 w 1050607"/>
                <a:gd name="connsiteY79" fmla="*/ 348615 h 358139"/>
                <a:gd name="connsiteX80" fmla="*/ 916305 w 1050607"/>
                <a:gd name="connsiteY80" fmla="*/ 358140 h 358139"/>
                <a:gd name="connsiteX81" fmla="*/ 857250 w 1050607"/>
                <a:gd name="connsiteY81" fmla="*/ 351473 h 358139"/>
                <a:gd name="connsiteX82" fmla="*/ 813435 w 1050607"/>
                <a:gd name="connsiteY82" fmla="*/ 336233 h 358139"/>
                <a:gd name="connsiteX83" fmla="*/ 802005 w 1050607"/>
                <a:gd name="connsiteY83" fmla="*/ 325755 h 358139"/>
                <a:gd name="connsiteX84" fmla="*/ 800100 w 1050607"/>
                <a:gd name="connsiteY84" fmla="*/ 315278 h 358139"/>
                <a:gd name="connsiteX85" fmla="*/ 800100 w 1050607"/>
                <a:gd name="connsiteY85" fmla="*/ 296228 h 358139"/>
                <a:gd name="connsiteX86" fmla="*/ 808673 w 1050607"/>
                <a:gd name="connsiteY86" fmla="*/ 283845 h 358139"/>
                <a:gd name="connsiteX87" fmla="*/ 815340 w 1050607"/>
                <a:gd name="connsiteY87" fmla="*/ 284798 h 358139"/>
                <a:gd name="connsiteX88" fmla="*/ 824865 w 1050607"/>
                <a:gd name="connsiteY88" fmla="*/ 288608 h 358139"/>
                <a:gd name="connsiteX89" fmla="*/ 866775 w 1050607"/>
                <a:gd name="connsiteY89" fmla="*/ 301943 h 358139"/>
                <a:gd name="connsiteX90" fmla="*/ 912495 w 1050607"/>
                <a:gd name="connsiteY90" fmla="*/ 306705 h 358139"/>
                <a:gd name="connsiteX91" fmla="*/ 968693 w 1050607"/>
                <a:gd name="connsiteY91" fmla="*/ 294323 h 358139"/>
                <a:gd name="connsiteX92" fmla="*/ 988695 w 1050607"/>
                <a:gd name="connsiteY92" fmla="*/ 258128 h 358139"/>
                <a:gd name="connsiteX93" fmla="*/ 978218 w 1050607"/>
                <a:gd name="connsiteY93" fmla="*/ 231458 h 358139"/>
                <a:gd name="connsiteX94" fmla="*/ 940118 w 1050607"/>
                <a:gd name="connsiteY94" fmla="*/ 211455 h 358139"/>
                <a:gd name="connsiteX95" fmla="*/ 884873 w 1050607"/>
                <a:gd name="connsiteY95" fmla="*/ 194310 h 358139"/>
                <a:gd name="connsiteX96" fmla="*/ 823913 w 1050607"/>
                <a:gd name="connsiteY96" fmla="*/ 155258 h 358139"/>
                <a:gd name="connsiteX97" fmla="*/ 804863 w 1050607"/>
                <a:gd name="connsiteY97" fmla="*/ 100013 h 358139"/>
                <a:gd name="connsiteX98" fmla="*/ 815340 w 1050607"/>
                <a:gd name="connsiteY98" fmla="*/ 58103 h 358139"/>
                <a:gd name="connsiteX99" fmla="*/ 842963 w 1050607"/>
                <a:gd name="connsiteY99" fmla="*/ 26670 h 358139"/>
                <a:gd name="connsiteX100" fmla="*/ 882968 w 1050607"/>
                <a:gd name="connsiteY100" fmla="*/ 6668 h 358139"/>
                <a:gd name="connsiteX101" fmla="*/ 930593 w 1050607"/>
                <a:gd name="connsiteY101" fmla="*/ 0 h 358139"/>
                <a:gd name="connsiteX102" fmla="*/ 956310 w 1050607"/>
                <a:gd name="connsiteY102" fmla="*/ 1905 h 358139"/>
                <a:gd name="connsiteX103" fmla="*/ 981075 w 1050607"/>
                <a:gd name="connsiteY103" fmla="*/ 6668 h 358139"/>
                <a:gd name="connsiteX104" fmla="*/ 1002983 w 1050607"/>
                <a:gd name="connsiteY104" fmla="*/ 12383 h 358139"/>
                <a:gd name="connsiteX105" fmla="*/ 1019175 w 1050607"/>
                <a:gd name="connsiteY105" fmla="*/ 19050 h 358139"/>
                <a:gd name="connsiteX106" fmla="*/ 1030605 w 1050607"/>
                <a:gd name="connsiteY106" fmla="*/ 28575 h 358139"/>
                <a:gd name="connsiteX107" fmla="*/ 1034415 w 1050607"/>
                <a:gd name="connsiteY107" fmla="*/ 40958 h 358139"/>
                <a:gd name="connsiteX108" fmla="*/ 1034415 w 1050607"/>
                <a:gd name="connsiteY108" fmla="*/ 59055 h 358139"/>
                <a:gd name="connsiteX109" fmla="*/ 1025843 w 1050607"/>
                <a:gd name="connsiteY109" fmla="*/ 71438 h 358139"/>
                <a:gd name="connsiteX110" fmla="*/ 1011555 w 1050607"/>
                <a:gd name="connsiteY110" fmla="*/ 66675 h 358139"/>
                <a:gd name="connsiteX111" fmla="*/ 938213 w 1050607"/>
                <a:gd name="connsiteY111" fmla="*/ 52388 h 358139"/>
                <a:gd name="connsiteX112" fmla="*/ 887730 w 1050607"/>
                <a:gd name="connsiteY112" fmla="*/ 62865 h 358139"/>
                <a:gd name="connsiteX113" fmla="*/ 865823 w 1050607"/>
                <a:gd name="connsiteY113" fmla="*/ 96203 h 358139"/>
                <a:gd name="connsiteX114" fmla="*/ 877253 w 1050607"/>
                <a:gd name="connsiteY114" fmla="*/ 122873 h 358139"/>
                <a:gd name="connsiteX115" fmla="*/ 919163 w 1050607"/>
                <a:gd name="connsiteY115" fmla="*/ 143828 h 358139"/>
                <a:gd name="connsiteX116" fmla="*/ 973455 w 1050607"/>
                <a:gd name="connsiteY116" fmla="*/ 160973 h 358139"/>
                <a:gd name="connsiteX117" fmla="*/ 1032510 w 1050607"/>
                <a:gd name="connsiteY117" fmla="*/ 198120 h 358139"/>
                <a:gd name="connsiteX118" fmla="*/ 1050608 w 1050607"/>
                <a:gd name="connsiteY118" fmla="*/ 251460 h 358139"/>
                <a:gd name="connsiteX119" fmla="*/ 1040130 w 1050607"/>
                <a:gd name="connsiteY119" fmla="*/ 296228 h 358139"/>
                <a:gd name="connsiteX120" fmla="*/ 1012508 w 1050607"/>
                <a:gd name="connsiteY120" fmla="*/ 329565 h 358139"/>
                <a:gd name="connsiteX121" fmla="*/ 970598 w 1050607"/>
                <a:gd name="connsiteY121" fmla="*/ 350520 h 358139"/>
                <a:gd name="connsiteX122" fmla="*/ 916305 w 1050607"/>
                <a:gd name="connsiteY122" fmla="*/ 358140 h 358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1050607" h="358139">
                  <a:moveTo>
                    <a:pt x="274320" y="248603"/>
                  </a:moveTo>
                  <a:cubicBezTo>
                    <a:pt x="274320" y="262890"/>
                    <a:pt x="276225" y="274320"/>
                    <a:pt x="279083" y="282893"/>
                  </a:cubicBezTo>
                  <a:cubicBezTo>
                    <a:pt x="281940" y="291465"/>
                    <a:pt x="285750" y="300038"/>
                    <a:pt x="291465" y="310515"/>
                  </a:cubicBezTo>
                  <a:cubicBezTo>
                    <a:pt x="293370" y="313373"/>
                    <a:pt x="294323" y="316230"/>
                    <a:pt x="294323" y="319088"/>
                  </a:cubicBezTo>
                  <a:cubicBezTo>
                    <a:pt x="294323" y="322898"/>
                    <a:pt x="291465" y="326708"/>
                    <a:pt x="286703" y="330518"/>
                  </a:cubicBezTo>
                  <a:lnTo>
                    <a:pt x="262890" y="346710"/>
                  </a:lnTo>
                  <a:cubicBezTo>
                    <a:pt x="259080" y="348615"/>
                    <a:pt x="256223" y="350520"/>
                    <a:pt x="252413" y="350520"/>
                  </a:cubicBezTo>
                  <a:cubicBezTo>
                    <a:pt x="248603" y="350520"/>
                    <a:pt x="244793" y="348615"/>
                    <a:pt x="240983" y="344805"/>
                  </a:cubicBezTo>
                  <a:cubicBezTo>
                    <a:pt x="235268" y="339090"/>
                    <a:pt x="231458" y="333375"/>
                    <a:pt x="227648" y="326708"/>
                  </a:cubicBezTo>
                  <a:cubicBezTo>
                    <a:pt x="223838" y="320040"/>
                    <a:pt x="220028" y="312420"/>
                    <a:pt x="216218" y="304800"/>
                  </a:cubicBezTo>
                  <a:cubicBezTo>
                    <a:pt x="186690" y="340043"/>
                    <a:pt x="148590" y="357188"/>
                    <a:pt x="103823" y="357188"/>
                  </a:cubicBezTo>
                  <a:cubicBezTo>
                    <a:pt x="71438" y="357188"/>
                    <a:pt x="46673" y="347663"/>
                    <a:pt x="27623" y="329565"/>
                  </a:cubicBezTo>
                  <a:cubicBezTo>
                    <a:pt x="8573" y="311468"/>
                    <a:pt x="0" y="286703"/>
                    <a:pt x="0" y="256223"/>
                  </a:cubicBezTo>
                  <a:cubicBezTo>
                    <a:pt x="0" y="223838"/>
                    <a:pt x="11430" y="197168"/>
                    <a:pt x="34290" y="178118"/>
                  </a:cubicBezTo>
                  <a:cubicBezTo>
                    <a:pt x="57150" y="158115"/>
                    <a:pt x="88583" y="148590"/>
                    <a:pt x="127635" y="148590"/>
                  </a:cubicBezTo>
                  <a:cubicBezTo>
                    <a:pt x="140970" y="148590"/>
                    <a:pt x="154305" y="149543"/>
                    <a:pt x="167640" y="151448"/>
                  </a:cubicBezTo>
                  <a:cubicBezTo>
                    <a:pt x="181928" y="153353"/>
                    <a:pt x="196215" y="156210"/>
                    <a:pt x="211455" y="160020"/>
                  </a:cubicBezTo>
                  <a:lnTo>
                    <a:pt x="211455" y="132398"/>
                  </a:lnTo>
                  <a:cubicBezTo>
                    <a:pt x="211455" y="103823"/>
                    <a:pt x="205740" y="82868"/>
                    <a:pt x="193358" y="71438"/>
                  </a:cubicBezTo>
                  <a:cubicBezTo>
                    <a:pt x="180975" y="60008"/>
                    <a:pt x="160973" y="53340"/>
                    <a:pt x="131445" y="53340"/>
                  </a:cubicBezTo>
                  <a:cubicBezTo>
                    <a:pt x="118110" y="53340"/>
                    <a:pt x="104775" y="55245"/>
                    <a:pt x="90488" y="58103"/>
                  </a:cubicBezTo>
                  <a:cubicBezTo>
                    <a:pt x="76200" y="61913"/>
                    <a:pt x="62865" y="65723"/>
                    <a:pt x="49530" y="71438"/>
                  </a:cubicBezTo>
                  <a:cubicBezTo>
                    <a:pt x="43815" y="73343"/>
                    <a:pt x="39053" y="75248"/>
                    <a:pt x="36195" y="76200"/>
                  </a:cubicBezTo>
                  <a:cubicBezTo>
                    <a:pt x="33338" y="76200"/>
                    <a:pt x="31432" y="77153"/>
                    <a:pt x="30480" y="77153"/>
                  </a:cubicBezTo>
                  <a:cubicBezTo>
                    <a:pt x="24765" y="77153"/>
                    <a:pt x="22860" y="73343"/>
                    <a:pt x="22860" y="64770"/>
                  </a:cubicBezTo>
                  <a:lnTo>
                    <a:pt x="22860" y="45720"/>
                  </a:lnTo>
                  <a:cubicBezTo>
                    <a:pt x="22860" y="39053"/>
                    <a:pt x="23813" y="35243"/>
                    <a:pt x="25718" y="32385"/>
                  </a:cubicBezTo>
                  <a:cubicBezTo>
                    <a:pt x="27623" y="29528"/>
                    <a:pt x="31432" y="26670"/>
                    <a:pt x="36195" y="24765"/>
                  </a:cubicBezTo>
                  <a:cubicBezTo>
                    <a:pt x="49530" y="18098"/>
                    <a:pt x="65723" y="12383"/>
                    <a:pt x="83820" y="7620"/>
                  </a:cubicBezTo>
                  <a:cubicBezTo>
                    <a:pt x="102870" y="2858"/>
                    <a:pt x="121920" y="0"/>
                    <a:pt x="142875" y="0"/>
                  </a:cubicBezTo>
                  <a:cubicBezTo>
                    <a:pt x="188595" y="0"/>
                    <a:pt x="221933" y="10478"/>
                    <a:pt x="242888" y="31433"/>
                  </a:cubicBezTo>
                  <a:cubicBezTo>
                    <a:pt x="263843" y="52388"/>
                    <a:pt x="274320" y="83820"/>
                    <a:pt x="274320" y="124778"/>
                  </a:cubicBezTo>
                  <a:lnTo>
                    <a:pt x="274320" y="248603"/>
                  </a:lnTo>
                  <a:close/>
                  <a:moveTo>
                    <a:pt x="120015" y="306705"/>
                  </a:moveTo>
                  <a:cubicBezTo>
                    <a:pt x="132398" y="306705"/>
                    <a:pt x="145733" y="304800"/>
                    <a:pt x="159068" y="300038"/>
                  </a:cubicBezTo>
                  <a:cubicBezTo>
                    <a:pt x="172403" y="295275"/>
                    <a:pt x="184785" y="287655"/>
                    <a:pt x="195263" y="275273"/>
                  </a:cubicBezTo>
                  <a:cubicBezTo>
                    <a:pt x="201930" y="268605"/>
                    <a:pt x="205740" y="260033"/>
                    <a:pt x="208598" y="250508"/>
                  </a:cubicBezTo>
                  <a:cubicBezTo>
                    <a:pt x="211455" y="240983"/>
                    <a:pt x="212408" y="230505"/>
                    <a:pt x="212408" y="217170"/>
                  </a:cubicBezTo>
                  <a:lnTo>
                    <a:pt x="212408" y="200978"/>
                  </a:lnTo>
                  <a:cubicBezTo>
                    <a:pt x="200978" y="198120"/>
                    <a:pt x="189548" y="196215"/>
                    <a:pt x="177165" y="194310"/>
                  </a:cubicBezTo>
                  <a:cubicBezTo>
                    <a:pt x="164783" y="192405"/>
                    <a:pt x="153353" y="192405"/>
                    <a:pt x="141923" y="192405"/>
                  </a:cubicBezTo>
                  <a:cubicBezTo>
                    <a:pt x="116205" y="192405"/>
                    <a:pt x="98108" y="197168"/>
                    <a:pt x="84773" y="207645"/>
                  </a:cubicBezTo>
                  <a:cubicBezTo>
                    <a:pt x="72390" y="218123"/>
                    <a:pt x="65723" y="232410"/>
                    <a:pt x="65723" y="251460"/>
                  </a:cubicBezTo>
                  <a:cubicBezTo>
                    <a:pt x="65723" y="269558"/>
                    <a:pt x="70485" y="282893"/>
                    <a:pt x="80010" y="291465"/>
                  </a:cubicBezTo>
                  <a:cubicBezTo>
                    <a:pt x="89535" y="302895"/>
                    <a:pt x="102870" y="306705"/>
                    <a:pt x="120015" y="306705"/>
                  </a:cubicBezTo>
                  <a:close/>
                  <a:moveTo>
                    <a:pt x="425768" y="348615"/>
                  </a:moveTo>
                  <a:cubicBezTo>
                    <a:pt x="419100" y="348615"/>
                    <a:pt x="414338" y="347663"/>
                    <a:pt x="411480" y="344805"/>
                  </a:cubicBezTo>
                  <a:cubicBezTo>
                    <a:pt x="408623" y="341948"/>
                    <a:pt x="405765" y="337185"/>
                    <a:pt x="403860" y="329565"/>
                  </a:cubicBezTo>
                  <a:lnTo>
                    <a:pt x="314325" y="34290"/>
                  </a:lnTo>
                  <a:cubicBezTo>
                    <a:pt x="312420" y="26670"/>
                    <a:pt x="310515" y="21908"/>
                    <a:pt x="310515" y="19050"/>
                  </a:cubicBezTo>
                  <a:cubicBezTo>
                    <a:pt x="310515" y="12383"/>
                    <a:pt x="313373" y="9525"/>
                    <a:pt x="320040" y="9525"/>
                  </a:cubicBezTo>
                  <a:lnTo>
                    <a:pt x="357188" y="9525"/>
                  </a:lnTo>
                  <a:cubicBezTo>
                    <a:pt x="363855" y="9525"/>
                    <a:pt x="369570" y="10478"/>
                    <a:pt x="372428" y="13335"/>
                  </a:cubicBezTo>
                  <a:cubicBezTo>
                    <a:pt x="375285" y="16193"/>
                    <a:pt x="378143" y="20955"/>
                    <a:pt x="380048" y="28575"/>
                  </a:cubicBezTo>
                  <a:lnTo>
                    <a:pt x="443865" y="280988"/>
                  </a:lnTo>
                  <a:lnTo>
                    <a:pt x="503873" y="28575"/>
                  </a:lnTo>
                  <a:cubicBezTo>
                    <a:pt x="505778" y="20955"/>
                    <a:pt x="507683" y="16193"/>
                    <a:pt x="511493" y="13335"/>
                  </a:cubicBezTo>
                  <a:cubicBezTo>
                    <a:pt x="514350" y="10478"/>
                    <a:pt x="520065" y="9525"/>
                    <a:pt x="526733" y="9525"/>
                  </a:cubicBezTo>
                  <a:lnTo>
                    <a:pt x="557213" y="9525"/>
                  </a:lnTo>
                  <a:cubicBezTo>
                    <a:pt x="563880" y="9525"/>
                    <a:pt x="569595" y="10478"/>
                    <a:pt x="572453" y="13335"/>
                  </a:cubicBezTo>
                  <a:cubicBezTo>
                    <a:pt x="575310" y="16193"/>
                    <a:pt x="578168" y="20955"/>
                    <a:pt x="580073" y="28575"/>
                  </a:cubicBezTo>
                  <a:lnTo>
                    <a:pt x="640080" y="283845"/>
                  </a:lnTo>
                  <a:lnTo>
                    <a:pt x="705803" y="28575"/>
                  </a:lnTo>
                  <a:cubicBezTo>
                    <a:pt x="707708" y="20955"/>
                    <a:pt x="710565" y="16193"/>
                    <a:pt x="713423" y="13335"/>
                  </a:cubicBezTo>
                  <a:cubicBezTo>
                    <a:pt x="716280" y="10478"/>
                    <a:pt x="721043" y="9525"/>
                    <a:pt x="728663" y="9525"/>
                  </a:cubicBezTo>
                  <a:lnTo>
                    <a:pt x="763905" y="9525"/>
                  </a:lnTo>
                  <a:cubicBezTo>
                    <a:pt x="770573" y="9525"/>
                    <a:pt x="773430" y="12383"/>
                    <a:pt x="773430" y="19050"/>
                  </a:cubicBezTo>
                  <a:cubicBezTo>
                    <a:pt x="773430" y="20955"/>
                    <a:pt x="773430" y="22860"/>
                    <a:pt x="772478" y="24765"/>
                  </a:cubicBezTo>
                  <a:cubicBezTo>
                    <a:pt x="772478" y="26670"/>
                    <a:pt x="771525" y="30480"/>
                    <a:pt x="769620" y="34290"/>
                  </a:cubicBezTo>
                  <a:lnTo>
                    <a:pt x="677228" y="329565"/>
                  </a:lnTo>
                  <a:cubicBezTo>
                    <a:pt x="675323" y="337185"/>
                    <a:pt x="672465" y="341948"/>
                    <a:pt x="669608" y="344805"/>
                  </a:cubicBezTo>
                  <a:cubicBezTo>
                    <a:pt x="666750" y="347663"/>
                    <a:pt x="661988" y="348615"/>
                    <a:pt x="655320" y="348615"/>
                  </a:cubicBezTo>
                  <a:lnTo>
                    <a:pt x="622935" y="348615"/>
                  </a:lnTo>
                  <a:cubicBezTo>
                    <a:pt x="616268" y="348615"/>
                    <a:pt x="610553" y="347663"/>
                    <a:pt x="607695" y="344805"/>
                  </a:cubicBezTo>
                  <a:cubicBezTo>
                    <a:pt x="604838" y="341948"/>
                    <a:pt x="601980" y="337185"/>
                    <a:pt x="600075" y="329565"/>
                  </a:cubicBezTo>
                  <a:lnTo>
                    <a:pt x="540068" y="83820"/>
                  </a:lnTo>
                  <a:lnTo>
                    <a:pt x="481013" y="329565"/>
                  </a:lnTo>
                  <a:cubicBezTo>
                    <a:pt x="479108" y="337185"/>
                    <a:pt x="477203" y="341948"/>
                    <a:pt x="473393" y="344805"/>
                  </a:cubicBezTo>
                  <a:cubicBezTo>
                    <a:pt x="470535" y="347663"/>
                    <a:pt x="464820" y="348615"/>
                    <a:pt x="458153" y="348615"/>
                  </a:cubicBezTo>
                  <a:lnTo>
                    <a:pt x="425768" y="348615"/>
                  </a:lnTo>
                  <a:close/>
                  <a:moveTo>
                    <a:pt x="916305" y="358140"/>
                  </a:moveTo>
                  <a:cubicBezTo>
                    <a:pt x="896303" y="358140"/>
                    <a:pt x="876300" y="356235"/>
                    <a:pt x="857250" y="351473"/>
                  </a:cubicBezTo>
                  <a:cubicBezTo>
                    <a:pt x="838200" y="346710"/>
                    <a:pt x="822960" y="341948"/>
                    <a:pt x="813435" y="336233"/>
                  </a:cubicBezTo>
                  <a:cubicBezTo>
                    <a:pt x="806768" y="332423"/>
                    <a:pt x="802958" y="329565"/>
                    <a:pt x="802005" y="325755"/>
                  </a:cubicBezTo>
                  <a:cubicBezTo>
                    <a:pt x="800100" y="321945"/>
                    <a:pt x="800100" y="319088"/>
                    <a:pt x="800100" y="315278"/>
                  </a:cubicBezTo>
                  <a:lnTo>
                    <a:pt x="800100" y="296228"/>
                  </a:lnTo>
                  <a:cubicBezTo>
                    <a:pt x="800100" y="288608"/>
                    <a:pt x="802958" y="283845"/>
                    <a:pt x="808673" y="283845"/>
                  </a:cubicBezTo>
                  <a:cubicBezTo>
                    <a:pt x="810578" y="283845"/>
                    <a:pt x="813435" y="283845"/>
                    <a:pt x="815340" y="284798"/>
                  </a:cubicBezTo>
                  <a:cubicBezTo>
                    <a:pt x="818198" y="285750"/>
                    <a:pt x="821055" y="286703"/>
                    <a:pt x="824865" y="288608"/>
                  </a:cubicBezTo>
                  <a:cubicBezTo>
                    <a:pt x="838200" y="294323"/>
                    <a:pt x="851535" y="299085"/>
                    <a:pt x="866775" y="301943"/>
                  </a:cubicBezTo>
                  <a:cubicBezTo>
                    <a:pt x="882015" y="304800"/>
                    <a:pt x="897255" y="306705"/>
                    <a:pt x="912495" y="306705"/>
                  </a:cubicBezTo>
                  <a:cubicBezTo>
                    <a:pt x="936308" y="306705"/>
                    <a:pt x="955358" y="302895"/>
                    <a:pt x="968693" y="294323"/>
                  </a:cubicBezTo>
                  <a:cubicBezTo>
                    <a:pt x="982028" y="285750"/>
                    <a:pt x="988695" y="274320"/>
                    <a:pt x="988695" y="258128"/>
                  </a:cubicBezTo>
                  <a:cubicBezTo>
                    <a:pt x="988695" y="247650"/>
                    <a:pt x="984885" y="238125"/>
                    <a:pt x="978218" y="231458"/>
                  </a:cubicBezTo>
                  <a:cubicBezTo>
                    <a:pt x="971550" y="224790"/>
                    <a:pt x="958215" y="218123"/>
                    <a:pt x="940118" y="211455"/>
                  </a:cubicBezTo>
                  <a:lnTo>
                    <a:pt x="884873" y="194310"/>
                  </a:lnTo>
                  <a:cubicBezTo>
                    <a:pt x="857250" y="185738"/>
                    <a:pt x="836295" y="172403"/>
                    <a:pt x="823913" y="155258"/>
                  </a:cubicBezTo>
                  <a:cubicBezTo>
                    <a:pt x="811530" y="138113"/>
                    <a:pt x="804863" y="120015"/>
                    <a:pt x="804863" y="100013"/>
                  </a:cubicBezTo>
                  <a:cubicBezTo>
                    <a:pt x="804863" y="83820"/>
                    <a:pt x="808673" y="69533"/>
                    <a:pt x="815340" y="58103"/>
                  </a:cubicBezTo>
                  <a:cubicBezTo>
                    <a:pt x="822008" y="45720"/>
                    <a:pt x="831533" y="35243"/>
                    <a:pt x="842963" y="26670"/>
                  </a:cubicBezTo>
                  <a:cubicBezTo>
                    <a:pt x="854393" y="18098"/>
                    <a:pt x="867728" y="11430"/>
                    <a:pt x="882968" y="6668"/>
                  </a:cubicBezTo>
                  <a:cubicBezTo>
                    <a:pt x="898208" y="1905"/>
                    <a:pt x="914400" y="0"/>
                    <a:pt x="930593" y="0"/>
                  </a:cubicBezTo>
                  <a:cubicBezTo>
                    <a:pt x="939165" y="0"/>
                    <a:pt x="947738" y="953"/>
                    <a:pt x="956310" y="1905"/>
                  </a:cubicBezTo>
                  <a:cubicBezTo>
                    <a:pt x="964883" y="2858"/>
                    <a:pt x="973455" y="4763"/>
                    <a:pt x="981075" y="6668"/>
                  </a:cubicBezTo>
                  <a:cubicBezTo>
                    <a:pt x="988695" y="8573"/>
                    <a:pt x="996315" y="10478"/>
                    <a:pt x="1002983" y="12383"/>
                  </a:cubicBezTo>
                  <a:cubicBezTo>
                    <a:pt x="1009650" y="14288"/>
                    <a:pt x="1015365" y="17145"/>
                    <a:pt x="1019175" y="19050"/>
                  </a:cubicBezTo>
                  <a:cubicBezTo>
                    <a:pt x="1024890" y="21908"/>
                    <a:pt x="1028700" y="25718"/>
                    <a:pt x="1030605" y="28575"/>
                  </a:cubicBezTo>
                  <a:cubicBezTo>
                    <a:pt x="1032510" y="31433"/>
                    <a:pt x="1034415" y="36195"/>
                    <a:pt x="1034415" y="40958"/>
                  </a:cubicBezTo>
                  <a:lnTo>
                    <a:pt x="1034415" y="59055"/>
                  </a:lnTo>
                  <a:cubicBezTo>
                    <a:pt x="1034415" y="66675"/>
                    <a:pt x="1031558" y="71438"/>
                    <a:pt x="1025843" y="71438"/>
                  </a:cubicBezTo>
                  <a:cubicBezTo>
                    <a:pt x="1022985" y="71438"/>
                    <a:pt x="1018223" y="69533"/>
                    <a:pt x="1011555" y="66675"/>
                  </a:cubicBezTo>
                  <a:cubicBezTo>
                    <a:pt x="989648" y="57150"/>
                    <a:pt x="964883" y="52388"/>
                    <a:pt x="938213" y="52388"/>
                  </a:cubicBezTo>
                  <a:cubicBezTo>
                    <a:pt x="916305" y="52388"/>
                    <a:pt x="899160" y="56198"/>
                    <a:pt x="887730" y="62865"/>
                  </a:cubicBezTo>
                  <a:cubicBezTo>
                    <a:pt x="871538" y="69533"/>
                    <a:pt x="865823" y="80963"/>
                    <a:pt x="865823" y="96203"/>
                  </a:cubicBezTo>
                  <a:cubicBezTo>
                    <a:pt x="865823" y="106680"/>
                    <a:pt x="869633" y="116205"/>
                    <a:pt x="877253" y="122873"/>
                  </a:cubicBezTo>
                  <a:cubicBezTo>
                    <a:pt x="884873" y="130493"/>
                    <a:pt x="899160" y="137160"/>
                    <a:pt x="919163" y="143828"/>
                  </a:cubicBezTo>
                  <a:lnTo>
                    <a:pt x="973455" y="160973"/>
                  </a:lnTo>
                  <a:cubicBezTo>
                    <a:pt x="1001078" y="169545"/>
                    <a:pt x="1021080" y="181928"/>
                    <a:pt x="1032510" y="198120"/>
                  </a:cubicBezTo>
                  <a:cubicBezTo>
                    <a:pt x="1043940" y="213360"/>
                    <a:pt x="1050608" y="231458"/>
                    <a:pt x="1050608" y="251460"/>
                  </a:cubicBezTo>
                  <a:cubicBezTo>
                    <a:pt x="1050608" y="267653"/>
                    <a:pt x="1046798" y="282893"/>
                    <a:pt x="1040130" y="296228"/>
                  </a:cubicBezTo>
                  <a:cubicBezTo>
                    <a:pt x="1033463" y="309563"/>
                    <a:pt x="1023938" y="320993"/>
                    <a:pt x="1012508" y="329565"/>
                  </a:cubicBezTo>
                  <a:cubicBezTo>
                    <a:pt x="1001078" y="339090"/>
                    <a:pt x="986790" y="345758"/>
                    <a:pt x="970598" y="350520"/>
                  </a:cubicBezTo>
                  <a:cubicBezTo>
                    <a:pt x="953453" y="356235"/>
                    <a:pt x="935355" y="358140"/>
                    <a:pt x="916305" y="358140"/>
                  </a:cubicBezTo>
                  <a:close/>
                </a:path>
              </a:pathLst>
            </a:custGeom>
            <a:solidFill>
              <a:schemeClr val="tx1"/>
            </a:solidFill>
            <a:ln w="9525" cap="flat">
              <a:noFill/>
              <a:prstDash val="solid"/>
              <a:miter/>
            </a:ln>
          </p:spPr>
          <p:txBody>
            <a:bodyPr rtlCol="0" anchor="ctr"/>
            <a:lstStyle/>
            <a:p>
              <a:endParaRPr lang="en-US" sz="2400" dirty="0"/>
            </a:p>
          </p:txBody>
        </p:sp>
        <p:grpSp>
          <p:nvGrpSpPr>
            <p:cNvPr id="31" name="Graphic 1">
              <a:extLst>
                <a:ext uri="{FF2B5EF4-FFF2-40B4-BE49-F238E27FC236}">
                  <a16:creationId xmlns:a16="http://schemas.microsoft.com/office/drawing/2014/main" id="{F3A3D5AA-5CAF-4FE7-A780-4061C354C9BB}"/>
                </a:ext>
              </a:extLst>
            </p:cNvPr>
            <p:cNvGrpSpPr/>
            <p:nvPr/>
          </p:nvGrpSpPr>
          <p:grpSpPr>
            <a:xfrm>
              <a:off x="3719413" y="-258754"/>
              <a:ext cx="1146331" cy="258754"/>
              <a:chOff x="3719413" y="-258754"/>
              <a:chExt cx="1146331" cy="258754"/>
            </a:xfrm>
            <a:solidFill>
              <a:srgbClr val="FD9700"/>
            </a:solidFill>
          </p:grpSpPr>
          <p:sp>
            <p:nvSpPr>
              <p:cNvPr id="50" name="Freeform: Shape 49">
                <a:extLst>
                  <a:ext uri="{FF2B5EF4-FFF2-40B4-BE49-F238E27FC236}">
                    <a16:creationId xmlns:a16="http://schemas.microsoft.com/office/drawing/2014/main" id="{0F5285DB-AB92-493A-9B43-F74D33E2D385}"/>
                  </a:ext>
                </a:extLst>
              </p:cNvPr>
              <p:cNvSpPr/>
              <p:nvPr/>
            </p:nvSpPr>
            <p:spPr>
              <a:xfrm>
                <a:off x="3719413" y="-235511"/>
                <a:ext cx="1045954" cy="235511"/>
              </a:xfrm>
              <a:custGeom>
                <a:avLst/>
                <a:gdLst>
                  <a:gd name="connsiteX0" fmla="*/ 1036419 w 1045954"/>
                  <a:gd name="connsiteY0" fmla="*/ 93589 h 235511"/>
                  <a:gd name="connsiteX1" fmla="*/ 572551 w 1045954"/>
                  <a:gd name="connsiteY1" fmla="*/ 235512 h 235511"/>
                  <a:gd name="connsiteX2" fmla="*/ 4861 w 1045954"/>
                  <a:gd name="connsiteY2" fmla="*/ 19294 h 235511"/>
                  <a:gd name="connsiteX3" fmla="*/ 18196 w 1045954"/>
                  <a:gd name="connsiteY3" fmla="*/ 2149 h 235511"/>
                  <a:gd name="connsiteX4" fmla="*/ 585886 w 1045954"/>
                  <a:gd name="connsiteY4" fmla="*/ 152644 h 235511"/>
                  <a:gd name="connsiteX5" fmla="*/ 1019273 w 1045954"/>
                  <a:gd name="connsiteY5" fmla="*/ 64062 h 235511"/>
                  <a:gd name="connsiteX6" fmla="*/ 1036419 w 1045954"/>
                  <a:gd name="connsiteY6" fmla="*/ 93589 h 23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5954" h="235511">
                    <a:moveTo>
                      <a:pt x="1036419" y="93589"/>
                    </a:moveTo>
                    <a:cubicBezTo>
                      <a:pt x="911641" y="185982"/>
                      <a:pt x="728761" y="235512"/>
                      <a:pt x="572551" y="235512"/>
                    </a:cubicBezTo>
                    <a:cubicBezTo>
                      <a:pt x="352523" y="235512"/>
                      <a:pt x="155356" y="154549"/>
                      <a:pt x="4861" y="19294"/>
                    </a:cubicBezTo>
                    <a:cubicBezTo>
                      <a:pt x="-6569" y="8817"/>
                      <a:pt x="3908" y="-5471"/>
                      <a:pt x="18196" y="2149"/>
                    </a:cubicBezTo>
                    <a:cubicBezTo>
                      <a:pt x="180121" y="96447"/>
                      <a:pt x="379193" y="152644"/>
                      <a:pt x="585886" y="152644"/>
                    </a:cubicBezTo>
                    <a:cubicBezTo>
                      <a:pt x="724951" y="152644"/>
                      <a:pt x="878303" y="124069"/>
                      <a:pt x="1019273" y="64062"/>
                    </a:cubicBezTo>
                    <a:cubicBezTo>
                      <a:pt x="1040228" y="55489"/>
                      <a:pt x="1057374" y="78349"/>
                      <a:pt x="1036419" y="93589"/>
                    </a:cubicBezTo>
                    <a:close/>
                  </a:path>
                </a:pathLst>
              </a:custGeom>
              <a:grpFill/>
              <a:ln w="9525" cap="flat">
                <a:noFill/>
                <a:prstDash val="solid"/>
                <a:miter/>
              </a:ln>
            </p:spPr>
            <p:txBody>
              <a:bodyPr rtlCol="0" anchor="ctr"/>
              <a:lstStyle/>
              <a:p>
                <a:endParaRPr lang="en-US" sz="2400" dirty="0"/>
              </a:p>
            </p:txBody>
          </p:sp>
          <p:sp>
            <p:nvSpPr>
              <p:cNvPr id="51" name="Freeform: Shape 50">
                <a:extLst>
                  <a:ext uri="{FF2B5EF4-FFF2-40B4-BE49-F238E27FC236}">
                    <a16:creationId xmlns:a16="http://schemas.microsoft.com/office/drawing/2014/main" id="{4557729C-BAD8-4CB1-BF23-A219E78BB015}"/>
                  </a:ext>
                </a:extLst>
              </p:cNvPr>
              <p:cNvSpPr/>
              <p:nvPr/>
            </p:nvSpPr>
            <p:spPr>
              <a:xfrm>
                <a:off x="4651087" y="-258754"/>
                <a:ext cx="214658" cy="211706"/>
              </a:xfrm>
              <a:custGeom>
                <a:avLst/>
                <a:gdLst>
                  <a:gd name="connsiteX0" fmla="*/ 157132 w 214658"/>
                  <a:gd name="connsiteY0" fmla="*/ 56825 h 211706"/>
                  <a:gd name="connsiteX1" fmla="*/ 10447 w 214658"/>
                  <a:gd name="connsiteY1" fmla="*/ 52062 h 211706"/>
                  <a:gd name="connsiteX2" fmla="*/ 7590 w 214658"/>
                  <a:gd name="connsiteY2" fmla="*/ 34917 h 211706"/>
                  <a:gd name="connsiteX3" fmla="*/ 210472 w 214658"/>
                  <a:gd name="connsiteY3" fmla="*/ 15867 h 211706"/>
                  <a:gd name="connsiteX4" fmla="*/ 139035 w 214658"/>
                  <a:gd name="connsiteY4" fmla="*/ 207320 h 211706"/>
                  <a:gd name="connsiteX5" fmla="*/ 123795 w 214658"/>
                  <a:gd name="connsiteY5" fmla="*/ 199700 h 211706"/>
                  <a:gd name="connsiteX6" fmla="*/ 157132 w 214658"/>
                  <a:gd name="connsiteY6" fmla="*/ 56825 h 21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658" h="211706">
                    <a:moveTo>
                      <a:pt x="157132" y="56825"/>
                    </a:moveTo>
                    <a:cubicBezTo>
                      <a:pt x="140940" y="35870"/>
                      <a:pt x="51405" y="47300"/>
                      <a:pt x="10447" y="52062"/>
                    </a:cubicBezTo>
                    <a:cubicBezTo>
                      <a:pt x="-1935" y="53967"/>
                      <a:pt x="-3840" y="42537"/>
                      <a:pt x="7590" y="34917"/>
                    </a:cubicBezTo>
                    <a:cubicBezTo>
                      <a:pt x="79027" y="-15565"/>
                      <a:pt x="197137" y="-1278"/>
                      <a:pt x="210472" y="15867"/>
                    </a:cubicBezTo>
                    <a:cubicBezTo>
                      <a:pt x="223807" y="33012"/>
                      <a:pt x="206662" y="151122"/>
                      <a:pt x="139035" y="207320"/>
                    </a:cubicBezTo>
                    <a:cubicBezTo>
                      <a:pt x="128557" y="215892"/>
                      <a:pt x="119032" y="211130"/>
                      <a:pt x="123795" y="199700"/>
                    </a:cubicBezTo>
                    <a:cubicBezTo>
                      <a:pt x="139987" y="162552"/>
                      <a:pt x="173325" y="77780"/>
                      <a:pt x="157132" y="56825"/>
                    </a:cubicBezTo>
                    <a:close/>
                  </a:path>
                </a:pathLst>
              </a:custGeom>
              <a:grpFill/>
              <a:ln w="9525" cap="flat">
                <a:noFill/>
                <a:prstDash val="solid"/>
                <a:miter/>
              </a:ln>
            </p:spPr>
            <p:txBody>
              <a:bodyPr rtlCol="0" anchor="ctr"/>
              <a:lstStyle/>
              <a:p>
                <a:endParaRPr lang="en-US" sz="2400" dirty="0"/>
              </a:p>
            </p:txBody>
          </p:sp>
        </p:grpSp>
        <p:grpSp>
          <p:nvGrpSpPr>
            <p:cNvPr id="32" name="Graphic 1">
              <a:extLst>
                <a:ext uri="{FF2B5EF4-FFF2-40B4-BE49-F238E27FC236}">
                  <a16:creationId xmlns:a16="http://schemas.microsoft.com/office/drawing/2014/main" id="{67591301-C515-4014-90AA-763A272F0E31}"/>
                </a:ext>
              </a:extLst>
            </p:cNvPr>
            <p:cNvGrpSpPr/>
            <p:nvPr/>
          </p:nvGrpSpPr>
          <p:grpSpPr>
            <a:xfrm>
              <a:off x="5071109" y="-680084"/>
              <a:ext cx="1101090" cy="626745"/>
              <a:chOff x="5071109" y="-680084"/>
              <a:chExt cx="1101090" cy="626745"/>
            </a:xfrm>
            <a:solidFill>
              <a:schemeClr val="tx1"/>
            </a:solidFill>
          </p:grpSpPr>
          <p:sp>
            <p:nvSpPr>
              <p:cNvPr id="33" name="Freeform: Shape 32">
                <a:extLst>
                  <a:ext uri="{FF2B5EF4-FFF2-40B4-BE49-F238E27FC236}">
                    <a16:creationId xmlns:a16="http://schemas.microsoft.com/office/drawing/2014/main" id="{3F25806B-AF80-4844-9E5E-5D360B7D0663}"/>
                  </a:ext>
                </a:extLst>
              </p:cNvPr>
              <p:cNvSpPr/>
              <p:nvPr/>
            </p:nvSpPr>
            <p:spPr>
              <a:xfrm>
                <a:off x="5071109" y="-611504"/>
                <a:ext cx="220027" cy="159067"/>
              </a:xfrm>
              <a:custGeom>
                <a:avLst/>
                <a:gdLst>
                  <a:gd name="connsiteX0" fmla="*/ 4763 w 220027"/>
                  <a:gd name="connsiteY0" fmla="*/ 159068 h 159067"/>
                  <a:gd name="connsiteX1" fmla="*/ 0 w 220027"/>
                  <a:gd name="connsiteY1" fmla="*/ 154305 h 159067"/>
                  <a:gd name="connsiteX2" fmla="*/ 0 w 220027"/>
                  <a:gd name="connsiteY2" fmla="*/ 9525 h 159067"/>
                  <a:gd name="connsiteX3" fmla="*/ 4763 w 220027"/>
                  <a:gd name="connsiteY3" fmla="*/ 4763 h 159067"/>
                  <a:gd name="connsiteX4" fmla="*/ 10478 w 220027"/>
                  <a:gd name="connsiteY4" fmla="*/ 4763 h 159067"/>
                  <a:gd name="connsiteX5" fmla="*/ 15240 w 220027"/>
                  <a:gd name="connsiteY5" fmla="*/ 9525 h 159067"/>
                  <a:gd name="connsiteX6" fmla="*/ 16193 w 220027"/>
                  <a:gd name="connsiteY6" fmla="*/ 21908 h 159067"/>
                  <a:gd name="connsiteX7" fmla="*/ 44768 w 220027"/>
                  <a:gd name="connsiteY7" fmla="*/ 5715 h 159067"/>
                  <a:gd name="connsiteX8" fmla="*/ 74295 w 220027"/>
                  <a:gd name="connsiteY8" fmla="*/ 0 h 159067"/>
                  <a:gd name="connsiteX9" fmla="*/ 113348 w 220027"/>
                  <a:gd name="connsiteY9" fmla="*/ 23813 h 159067"/>
                  <a:gd name="connsiteX10" fmla="*/ 143828 w 220027"/>
                  <a:gd name="connsiteY10" fmla="*/ 6667 h 159067"/>
                  <a:gd name="connsiteX11" fmla="*/ 176213 w 220027"/>
                  <a:gd name="connsiteY11" fmla="*/ 952 h 159067"/>
                  <a:gd name="connsiteX12" fmla="*/ 208598 w 220027"/>
                  <a:gd name="connsiteY12" fmla="*/ 13335 h 159067"/>
                  <a:gd name="connsiteX13" fmla="*/ 220028 w 220027"/>
                  <a:gd name="connsiteY13" fmla="*/ 47625 h 159067"/>
                  <a:gd name="connsiteX14" fmla="*/ 220028 w 220027"/>
                  <a:gd name="connsiteY14" fmla="*/ 154305 h 159067"/>
                  <a:gd name="connsiteX15" fmla="*/ 215265 w 220027"/>
                  <a:gd name="connsiteY15" fmla="*/ 159068 h 159067"/>
                  <a:gd name="connsiteX16" fmla="*/ 206693 w 220027"/>
                  <a:gd name="connsiteY16" fmla="*/ 159068 h 159067"/>
                  <a:gd name="connsiteX17" fmla="*/ 201930 w 220027"/>
                  <a:gd name="connsiteY17" fmla="*/ 154305 h 159067"/>
                  <a:gd name="connsiteX18" fmla="*/ 201930 w 220027"/>
                  <a:gd name="connsiteY18" fmla="*/ 54293 h 159067"/>
                  <a:gd name="connsiteX19" fmla="*/ 195263 w 220027"/>
                  <a:gd name="connsiteY19" fmla="*/ 25717 h 159067"/>
                  <a:gd name="connsiteX20" fmla="*/ 172403 w 220027"/>
                  <a:gd name="connsiteY20" fmla="*/ 16192 h 159067"/>
                  <a:gd name="connsiteX21" fmla="*/ 117158 w 220027"/>
                  <a:gd name="connsiteY21" fmla="*/ 35243 h 159067"/>
                  <a:gd name="connsiteX22" fmla="*/ 118110 w 220027"/>
                  <a:gd name="connsiteY22" fmla="*/ 49530 h 159067"/>
                  <a:gd name="connsiteX23" fmla="*/ 118110 w 220027"/>
                  <a:gd name="connsiteY23" fmla="*/ 154305 h 159067"/>
                  <a:gd name="connsiteX24" fmla="*/ 113348 w 220027"/>
                  <a:gd name="connsiteY24" fmla="*/ 159068 h 159067"/>
                  <a:gd name="connsiteX25" fmla="*/ 105728 w 220027"/>
                  <a:gd name="connsiteY25" fmla="*/ 159068 h 159067"/>
                  <a:gd name="connsiteX26" fmla="*/ 100965 w 220027"/>
                  <a:gd name="connsiteY26" fmla="*/ 154305 h 159067"/>
                  <a:gd name="connsiteX27" fmla="*/ 100965 w 220027"/>
                  <a:gd name="connsiteY27" fmla="*/ 54293 h 159067"/>
                  <a:gd name="connsiteX28" fmla="*/ 94298 w 220027"/>
                  <a:gd name="connsiteY28" fmla="*/ 25717 h 159067"/>
                  <a:gd name="connsiteX29" fmla="*/ 71438 w 220027"/>
                  <a:gd name="connsiteY29" fmla="*/ 16192 h 159067"/>
                  <a:gd name="connsiteX30" fmla="*/ 17145 w 220027"/>
                  <a:gd name="connsiteY30" fmla="*/ 35243 h 159067"/>
                  <a:gd name="connsiteX31" fmla="*/ 17145 w 220027"/>
                  <a:gd name="connsiteY31" fmla="*/ 154305 h 159067"/>
                  <a:gd name="connsiteX32" fmla="*/ 12383 w 220027"/>
                  <a:gd name="connsiteY32" fmla="*/ 159068 h 159067"/>
                  <a:gd name="connsiteX33" fmla="*/ 4763 w 220027"/>
                  <a:gd name="connsiteY33"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20027" h="159067">
                    <a:moveTo>
                      <a:pt x="4763" y="159068"/>
                    </a:moveTo>
                    <a:cubicBezTo>
                      <a:pt x="1905" y="159068"/>
                      <a:pt x="0" y="157162"/>
                      <a:pt x="0" y="154305"/>
                    </a:cubicBezTo>
                    <a:lnTo>
                      <a:pt x="0" y="9525"/>
                    </a:lnTo>
                    <a:cubicBezTo>
                      <a:pt x="0" y="6667"/>
                      <a:pt x="1905" y="4763"/>
                      <a:pt x="4763" y="4763"/>
                    </a:cubicBezTo>
                    <a:lnTo>
                      <a:pt x="10478" y="4763"/>
                    </a:lnTo>
                    <a:cubicBezTo>
                      <a:pt x="13335" y="4763"/>
                      <a:pt x="15240" y="6667"/>
                      <a:pt x="15240" y="9525"/>
                    </a:cubicBezTo>
                    <a:lnTo>
                      <a:pt x="16193" y="21908"/>
                    </a:lnTo>
                    <a:cubicBezTo>
                      <a:pt x="25718" y="15240"/>
                      <a:pt x="35243" y="9525"/>
                      <a:pt x="44768" y="5715"/>
                    </a:cubicBezTo>
                    <a:cubicBezTo>
                      <a:pt x="55245" y="1905"/>
                      <a:pt x="64770" y="0"/>
                      <a:pt x="74295" y="0"/>
                    </a:cubicBezTo>
                    <a:cubicBezTo>
                      <a:pt x="93345" y="0"/>
                      <a:pt x="106680" y="7620"/>
                      <a:pt x="113348" y="23813"/>
                    </a:cubicBezTo>
                    <a:cubicBezTo>
                      <a:pt x="122873" y="16192"/>
                      <a:pt x="133350" y="10477"/>
                      <a:pt x="143828" y="6667"/>
                    </a:cubicBezTo>
                    <a:cubicBezTo>
                      <a:pt x="154305" y="2858"/>
                      <a:pt x="165735" y="952"/>
                      <a:pt x="176213" y="952"/>
                    </a:cubicBezTo>
                    <a:cubicBezTo>
                      <a:pt x="190500" y="952"/>
                      <a:pt x="200978" y="4763"/>
                      <a:pt x="208598" y="13335"/>
                    </a:cubicBezTo>
                    <a:cubicBezTo>
                      <a:pt x="216218" y="20955"/>
                      <a:pt x="220028" y="33338"/>
                      <a:pt x="220028" y="47625"/>
                    </a:cubicBezTo>
                    <a:lnTo>
                      <a:pt x="220028" y="154305"/>
                    </a:lnTo>
                    <a:cubicBezTo>
                      <a:pt x="220028" y="157162"/>
                      <a:pt x="218123" y="159068"/>
                      <a:pt x="215265" y="159068"/>
                    </a:cubicBezTo>
                    <a:lnTo>
                      <a:pt x="206693" y="159068"/>
                    </a:lnTo>
                    <a:cubicBezTo>
                      <a:pt x="203835" y="159068"/>
                      <a:pt x="201930" y="157162"/>
                      <a:pt x="201930" y="154305"/>
                    </a:cubicBezTo>
                    <a:lnTo>
                      <a:pt x="201930" y="54293"/>
                    </a:lnTo>
                    <a:cubicBezTo>
                      <a:pt x="201930" y="40958"/>
                      <a:pt x="200025" y="31433"/>
                      <a:pt x="195263" y="25717"/>
                    </a:cubicBezTo>
                    <a:cubicBezTo>
                      <a:pt x="190500" y="20002"/>
                      <a:pt x="182880" y="16192"/>
                      <a:pt x="172403" y="16192"/>
                    </a:cubicBezTo>
                    <a:cubicBezTo>
                      <a:pt x="153353" y="16192"/>
                      <a:pt x="134303" y="22860"/>
                      <a:pt x="117158" y="35243"/>
                    </a:cubicBezTo>
                    <a:cubicBezTo>
                      <a:pt x="118110" y="40005"/>
                      <a:pt x="118110" y="44768"/>
                      <a:pt x="118110" y="49530"/>
                    </a:cubicBezTo>
                    <a:lnTo>
                      <a:pt x="118110" y="154305"/>
                    </a:lnTo>
                    <a:cubicBezTo>
                      <a:pt x="118110" y="157162"/>
                      <a:pt x="116205" y="159068"/>
                      <a:pt x="113348" y="159068"/>
                    </a:cubicBezTo>
                    <a:lnTo>
                      <a:pt x="105728" y="159068"/>
                    </a:lnTo>
                    <a:cubicBezTo>
                      <a:pt x="102870" y="159068"/>
                      <a:pt x="100965" y="157162"/>
                      <a:pt x="100965" y="154305"/>
                    </a:cubicBezTo>
                    <a:lnTo>
                      <a:pt x="100965" y="54293"/>
                    </a:lnTo>
                    <a:cubicBezTo>
                      <a:pt x="100965" y="40958"/>
                      <a:pt x="99060" y="31433"/>
                      <a:pt x="94298" y="25717"/>
                    </a:cubicBezTo>
                    <a:cubicBezTo>
                      <a:pt x="89535" y="20002"/>
                      <a:pt x="81915" y="16192"/>
                      <a:pt x="71438" y="16192"/>
                    </a:cubicBezTo>
                    <a:cubicBezTo>
                      <a:pt x="52388" y="16192"/>
                      <a:pt x="34290" y="22860"/>
                      <a:pt x="17145" y="35243"/>
                    </a:cubicBezTo>
                    <a:lnTo>
                      <a:pt x="17145" y="154305"/>
                    </a:lnTo>
                    <a:cubicBezTo>
                      <a:pt x="17145" y="157162"/>
                      <a:pt x="15240" y="159068"/>
                      <a:pt x="12383" y="159068"/>
                    </a:cubicBezTo>
                    <a:lnTo>
                      <a:pt x="4763" y="159068"/>
                    </a:lnTo>
                    <a:close/>
                  </a:path>
                </a:pathLst>
              </a:custGeom>
              <a:grpFill/>
              <a:ln w="9525" cap="flat">
                <a:noFill/>
                <a:prstDash val="solid"/>
                <a:miter/>
              </a:ln>
            </p:spPr>
            <p:txBody>
              <a:bodyPr rtlCol="0" anchor="ctr"/>
              <a:lstStyle/>
              <a:p>
                <a:endParaRPr lang="en-US" sz="2400" dirty="0"/>
              </a:p>
            </p:txBody>
          </p:sp>
          <p:sp>
            <p:nvSpPr>
              <p:cNvPr id="34" name="Freeform: Shape 33">
                <a:extLst>
                  <a:ext uri="{FF2B5EF4-FFF2-40B4-BE49-F238E27FC236}">
                    <a16:creationId xmlns:a16="http://schemas.microsoft.com/office/drawing/2014/main" id="{BC2C21F8-C574-415E-A1C6-F338D6B32615}"/>
                  </a:ext>
                </a:extLst>
              </p:cNvPr>
              <p:cNvSpPr/>
              <p:nvPr/>
            </p:nvSpPr>
            <p:spPr>
              <a:xfrm>
                <a:off x="5329237" y="-611504"/>
                <a:ext cx="119062" cy="161924"/>
              </a:xfrm>
              <a:custGeom>
                <a:avLst/>
                <a:gdLst>
                  <a:gd name="connsiteX0" fmla="*/ 45720 w 119062"/>
                  <a:gd name="connsiteY0" fmla="*/ 161925 h 161924"/>
                  <a:gd name="connsiteX1" fmla="*/ 12383 w 119062"/>
                  <a:gd name="connsiteY1" fmla="*/ 149543 h 161924"/>
                  <a:gd name="connsiteX2" fmla="*/ 0 w 119062"/>
                  <a:gd name="connsiteY2" fmla="*/ 117158 h 161924"/>
                  <a:gd name="connsiteX3" fmla="*/ 15240 w 119062"/>
                  <a:gd name="connsiteY3" fmla="*/ 81915 h 161924"/>
                  <a:gd name="connsiteX4" fmla="*/ 57150 w 119062"/>
                  <a:gd name="connsiteY4" fmla="*/ 68580 h 161924"/>
                  <a:gd name="connsiteX5" fmla="*/ 100965 w 119062"/>
                  <a:gd name="connsiteY5" fmla="*/ 75248 h 161924"/>
                  <a:gd name="connsiteX6" fmla="*/ 100965 w 119062"/>
                  <a:gd name="connsiteY6" fmla="*/ 49530 h 161924"/>
                  <a:gd name="connsiteX7" fmla="*/ 92392 w 119062"/>
                  <a:gd name="connsiteY7" fmla="*/ 22860 h 161924"/>
                  <a:gd name="connsiteX8" fmla="*/ 62865 w 119062"/>
                  <a:gd name="connsiteY8" fmla="*/ 14288 h 161924"/>
                  <a:gd name="connsiteX9" fmla="*/ 18097 w 119062"/>
                  <a:gd name="connsiteY9" fmla="*/ 21908 h 161924"/>
                  <a:gd name="connsiteX10" fmla="*/ 13335 w 119062"/>
                  <a:gd name="connsiteY10" fmla="*/ 22860 h 161924"/>
                  <a:gd name="connsiteX11" fmla="*/ 10478 w 119062"/>
                  <a:gd name="connsiteY11" fmla="*/ 19050 h 161924"/>
                  <a:gd name="connsiteX12" fmla="*/ 10478 w 119062"/>
                  <a:gd name="connsiteY12" fmla="*/ 15240 h 161924"/>
                  <a:gd name="connsiteX13" fmla="*/ 11430 w 119062"/>
                  <a:gd name="connsiteY13" fmla="*/ 11430 h 161924"/>
                  <a:gd name="connsiteX14" fmla="*/ 14288 w 119062"/>
                  <a:gd name="connsiteY14" fmla="*/ 9525 h 161924"/>
                  <a:gd name="connsiteX15" fmla="*/ 65722 w 119062"/>
                  <a:gd name="connsiteY15" fmla="*/ 0 h 161924"/>
                  <a:gd name="connsiteX16" fmla="*/ 105728 w 119062"/>
                  <a:gd name="connsiteY16" fmla="*/ 11430 h 161924"/>
                  <a:gd name="connsiteX17" fmla="*/ 119063 w 119062"/>
                  <a:gd name="connsiteY17" fmla="*/ 45720 h 161924"/>
                  <a:gd name="connsiteX18" fmla="*/ 119063 w 119062"/>
                  <a:gd name="connsiteY18" fmla="*/ 154305 h 161924"/>
                  <a:gd name="connsiteX19" fmla="*/ 114300 w 119062"/>
                  <a:gd name="connsiteY19" fmla="*/ 159068 h 161924"/>
                  <a:gd name="connsiteX20" fmla="*/ 107633 w 119062"/>
                  <a:gd name="connsiteY20" fmla="*/ 159068 h 161924"/>
                  <a:gd name="connsiteX21" fmla="*/ 102870 w 119062"/>
                  <a:gd name="connsiteY21" fmla="*/ 154305 h 161924"/>
                  <a:gd name="connsiteX22" fmla="*/ 101917 w 119062"/>
                  <a:gd name="connsiteY22" fmla="*/ 140970 h 161924"/>
                  <a:gd name="connsiteX23" fmla="*/ 45720 w 119062"/>
                  <a:gd name="connsiteY23" fmla="*/ 161925 h 161924"/>
                  <a:gd name="connsiteX24" fmla="*/ 48578 w 119062"/>
                  <a:gd name="connsiteY24" fmla="*/ 146685 h 161924"/>
                  <a:gd name="connsiteX25" fmla="*/ 73342 w 119062"/>
                  <a:gd name="connsiteY25" fmla="*/ 141923 h 161924"/>
                  <a:gd name="connsiteX26" fmla="*/ 100965 w 119062"/>
                  <a:gd name="connsiteY26" fmla="*/ 128587 h 161924"/>
                  <a:gd name="connsiteX27" fmla="*/ 100965 w 119062"/>
                  <a:gd name="connsiteY27" fmla="*/ 90487 h 161924"/>
                  <a:gd name="connsiteX28" fmla="*/ 60960 w 119062"/>
                  <a:gd name="connsiteY28" fmla="*/ 84773 h 161924"/>
                  <a:gd name="connsiteX29" fmla="*/ 18097 w 119062"/>
                  <a:gd name="connsiteY29" fmla="*/ 118110 h 161924"/>
                  <a:gd name="connsiteX30" fmla="*/ 25717 w 119062"/>
                  <a:gd name="connsiteY30" fmla="*/ 140018 h 161924"/>
                  <a:gd name="connsiteX31" fmla="*/ 48578 w 119062"/>
                  <a:gd name="connsiteY31" fmla="*/ 146685 h 16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1924">
                    <a:moveTo>
                      <a:pt x="45720" y="161925"/>
                    </a:moveTo>
                    <a:cubicBezTo>
                      <a:pt x="31433" y="161925"/>
                      <a:pt x="20003" y="158115"/>
                      <a:pt x="12383" y="149543"/>
                    </a:cubicBezTo>
                    <a:cubicBezTo>
                      <a:pt x="3810" y="141923"/>
                      <a:pt x="0" y="130493"/>
                      <a:pt x="0" y="117158"/>
                    </a:cubicBezTo>
                    <a:cubicBezTo>
                      <a:pt x="0" y="101918"/>
                      <a:pt x="4763" y="90487"/>
                      <a:pt x="15240" y="81915"/>
                    </a:cubicBezTo>
                    <a:cubicBezTo>
                      <a:pt x="25717" y="73343"/>
                      <a:pt x="39053" y="68580"/>
                      <a:pt x="57150" y="68580"/>
                    </a:cubicBezTo>
                    <a:cubicBezTo>
                      <a:pt x="70485" y="68580"/>
                      <a:pt x="85725" y="70485"/>
                      <a:pt x="100965" y="75248"/>
                    </a:cubicBezTo>
                    <a:lnTo>
                      <a:pt x="100965" y="49530"/>
                    </a:lnTo>
                    <a:cubicBezTo>
                      <a:pt x="100965" y="37147"/>
                      <a:pt x="98108" y="27622"/>
                      <a:pt x="92392" y="22860"/>
                    </a:cubicBezTo>
                    <a:cubicBezTo>
                      <a:pt x="86678" y="17145"/>
                      <a:pt x="76200" y="14288"/>
                      <a:pt x="62865" y="14288"/>
                    </a:cubicBezTo>
                    <a:cubicBezTo>
                      <a:pt x="48578" y="14288"/>
                      <a:pt x="34290" y="17145"/>
                      <a:pt x="18097" y="21908"/>
                    </a:cubicBezTo>
                    <a:cubicBezTo>
                      <a:pt x="16192" y="22860"/>
                      <a:pt x="14288" y="22860"/>
                      <a:pt x="13335" y="22860"/>
                    </a:cubicBezTo>
                    <a:cubicBezTo>
                      <a:pt x="11430" y="22860"/>
                      <a:pt x="10478" y="21908"/>
                      <a:pt x="10478" y="19050"/>
                    </a:cubicBezTo>
                    <a:lnTo>
                      <a:pt x="10478" y="15240"/>
                    </a:lnTo>
                    <a:cubicBezTo>
                      <a:pt x="10478" y="13335"/>
                      <a:pt x="10478" y="12383"/>
                      <a:pt x="11430" y="11430"/>
                    </a:cubicBezTo>
                    <a:cubicBezTo>
                      <a:pt x="12383" y="10477"/>
                      <a:pt x="13335" y="9525"/>
                      <a:pt x="14288" y="9525"/>
                    </a:cubicBezTo>
                    <a:cubicBezTo>
                      <a:pt x="30480" y="2858"/>
                      <a:pt x="47625" y="0"/>
                      <a:pt x="65722" y="0"/>
                    </a:cubicBezTo>
                    <a:cubicBezTo>
                      <a:pt x="83820" y="0"/>
                      <a:pt x="97155" y="3810"/>
                      <a:pt x="105728" y="11430"/>
                    </a:cubicBezTo>
                    <a:cubicBezTo>
                      <a:pt x="114300" y="19050"/>
                      <a:pt x="119063" y="30480"/>
                      <a:pt x="119063" y="45720"/>
                    </a:cubicBezTo>
                    <a:lnTo>
                      <a:pt x="119063" y="154305"/>
                    </a:lnTo>
                    <a:cubicBezTo>
                      <a:pt x="119063" y="157162"/>
                      <a:pt x="117158" y="159068"/>
                      <a:pt x="114300" y="159068"/>
                    </a:cubicBezTo>
                    <a:lnTo>
                      <a:pt x="107633" y="159068"/>
                    </a:lnTo>
                    <a:cubicBezTo>
                      <a:pt x="104775" y="159068"/>
                      <a:pt x="102870" y="157162"/>
                      <a:pt x="102870" y="154305"/>
                    </a:cubicBezTo>
                    <a:lnTo>
                      <a:pt x="101917" y="140970"/>
                    </a:lnTo>
                    <a:cubicBezTo>
                      <a:pt x="83820" y="155258"/>
                      <a:pt x="64770" y="161925"/>
                      <a:pt x="45720" y="161925"/>
                    </a:cubicBezTo>
                    <a:close/>
                    <a:moveTo>
                      <a:pt x="48578" y="146685"/>
                    </a:moveTo>
                    <a:cubicBezTo>
                      <a:pt x="56197" y="146685"/>
                      <a:pt x="64770" y="144780"/>
                      <a:pt x="73342" y="141923"/>
                    </a:cubicBezTo>
                    <a:cubicBezTo>
                      <a:pt x="81915" y="139065"/>
                      <a:pt x="91440" y="134303"/>
                      <a:pt x="100965" y="128587"/>
                    </a:cubicBezTo>
                    <a:lnTo>
                      <a:pt x="100965" y="90487"/>
                    </a:lnTo>
                    <a:cubicBezTo>
                      <a:pt x="87630" y="86677"/>
                      <a:pt x="74295" y="84773"/>
                      <a:pt x="60960" y="84773"/>
                    </a:cubicBezTo>
                    <a:cubicBezTo>
                      <a:pt x="32385" y="84773"/>
                      <a:pt x="18097" y="96202"/>
                      <a:pt x="18097" y="118110"/>
                    </a:cubicBezTo>
                    <a:cubicBezTo>
                      <a:pt x="18097" y="127635"/>
                      <a:pt x="20955" y="134303"/>
                      <a:pt x="25717" y="140018"/>
                    </a:cubicBezTo>
                    <a:cubicBezTo>
                      <a:pt x="30480" y="143828"/>
                      <a:pt x="38100" y="146685"/>
                      <a:pt x="48578" y="146685"/>
                    </a:cubicBezTo>
                    <a:close/>
                  </a:path>
                </a:pathLst>
              </a:custGeom>
              <a:grpFill/>
              <a:ln w="9525" cap="flat">
                <a:noFill/>
                <a:prstDash val="solid"/>
                <a:miter/>
              </a:ln>
            </p:spPr>
            <p:txBody>
              <a:bodyPr rtlCol="0" anchor="ctr"/>
              <a:lstStyle/>
              <a:p>
                <a:endParaRPr lang="en-US" sz="2400" dirty="0"/>
              </a:p>
            </p:txBody>
          </p:sp>
          <p:sp>
            <p:nvSpPr>
              <p:cNvPr id="35" name="Freeform: Shape 34">
                <a:extLst>
                  <a:ext uri="{FF2B5EF4-FFF2-40B4-BE49-F238E27FC236}">
                    <a16:creationId xmlns:a16="http://schemas.microsoft.com/office/drawing/2014/main" id="{783D8635-15E1-4F66-857A-B2CE2BB3A79B}"/>
                  </a:ext>
                </a:extLst>
              </p:cNvPr>
              <p:cNvSpPr/>
              <p:nvPr/>
            </p:nvSpPr>
            <p:spPr>
              <a:xfrm>
                <a:off x="5487352" y="-610552"/>
                <a:ext cx="111442" cy="160972"/>
              </a:xfrm>
              <a:custGeom>
                <a:avLst/>
                <a:gdLst>
                  <a:gd name="connsiteX0" fmla="*/ 72390 w 111442"/>
                  <a:gd name="connsiteY0" fmla="*/ 160972 h 160972"/>
                  <a:gd name="connsiteX1" fmla="*/ 18097 w 111442"/>
                  <a:gd name="connsiteY1" fmla="*/ 140970 h 160972"/>
                  <a:gd name="connsiteX2" fmla="*/ 0 w 111442"/>
                  <a:gd name="connsiteY2" fmla="*/ 80962 h 160972"/>
                  <a:gd name="connsiteX3" fmla="*/ 19050 w 111442"/>
                  <a:gd name="connsiteY3" fmla="*/ 20955 h 160972"/>
                  <a:gd name="connsiteX4" fmla="*/ 73342 w 111442"/>
                  <a:gd name="connsiteY4" fmla="*/ 0 h 160972"/>
                  <a:gd name="connsiteX5" fmla="*/ 105727 w 111442"/>
                  <a:gd name="connsiteY5" fmla="*/ 5715 h 160972"/>
                  <a:gd name="connsiteX6" fmla="*/ 109538 w 111442"/>
                  <a:gd name="connsiteY6" fmla="*/ 12382 h 160972"/>
                  <a:gd name="connsiteX7" fmla="*/ 109538 w 111442"/>
                  <a:gd name="connsiteY7" fmla="*/ 17145 h 160972"/>
                  <a:gd name="connsiteX8" fmla="*/ 105727 w 111442"/>
                  <a:gd name="connsiteY8" fmla="*/ 20955 h 160972"/>
                  <a:gd name="connsiteX9" fmla="*/ 103822 w 111442"/>
                  <a:gd name="connsiteY9" fmla="*/ 20955 h 160972"/>
                  <a:gd name="connsiteX10" fmla="*/ 99060 w 111442"/>
                  <a:gd name="connsiteY10" fmla="*/ 20003 h 160972"/>
                  <a:gd name="connsiteX11" fmla="*/ 74295 w 111442"/>
                  <a:gd name="connsiteY11" fmla="*/ 17145 h 160972"/>
                  <a:gd name="connsiteX12" fmla="*/ 32385 w 111442"/>
                  <a:gd name="connsiteY12" fmla="*/ 32385 h 160972"/>
                  <a:gd name="connsiteX13" fmla="*/ 19050 w 111442"/>
                  <a:gd name="connsiteY13" fmla="*/ 80010 h 160972"/>
                  <a:gd name="connsiteX14" fmla="*/ 19050 w 111442"/>
                  <a:gd name="connsiteY14" fmla="*/ 83820 h 160972"/>
                  <a:gd name="connsiteX15" fmla="*/ 32385 w 111442"/>
                  <a:gd name="connsiteY15" fmla="*/ 130493 h 160972"/>
                  <a:gd name="connsiteX16" fmla="*/ 74295 w 111442"/>
                  <a:gd name="connsiteY16" fmla="*/ 145733 h 160972"/>
                  <a:gd name="connsiteX17" fmla="*/ 100965 w 111442"/>
                  <a:gd name="connsiteY17" fmla="*/ 141922 h 160972"/>
                  <a:gd name="connsiteX18" fmla="*/ 105727 w 111442"/>
                  <a:gd name="connsiteY18" fmla="*/ 140970 h 160972"/>
                  <a:gd name="connsiteX19" fmla="*/ 107632 w 111442"/>
                  <a:gd name="connsiteY19" fmla="*/ 140970 h 160972"/>
                  <a:gd name="connsiteX20" fmla="*/ 111442 w 111442"/>
                  <a:gd name="connsiteY20" fmla="*/ 144780 h 160972"/>
                  <a:gd name="connsiteX21" fmla="*/ 111442 w 111442"/>
                  <a:gd name="connsiteY21" fmla="*/ 149543 h 160972"/>
                  <a:gd name="connsiteX22" fmla="*/ 107632 w 111442"/>
                  <a:gd name="connsiteY22" fmla="*/ 156210 h 160972"/>
                  <a:gd name="connsiteX23" fmla="*/ 72390 w 111442"/>
                  <a:gd name="connsiteY23" fmla="*/ 160972 h 160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1442" h="160972">
                    <a:moveTo>
                      <a:pt x="72390" y="160972"/>
                    </a:moveTo>
                    <a:cubicBezTo>
                      <a:pt x="48577" y="160972"/>
                      <a:pt x="30480" y="154305"/>
                      <a:pt x="18097" y="140970"/>
                    </a:cubicBezTo>
                    <a:cubicBezTo>
                      <a:pt x="5715" y="127635"/>
                      <a:pt x="0" y="107633"/>
                      <a:pt x="0" y="80962"/>
                    </a:cubicBezTo>
                    <a:cubicBezTo>
                      <a:pt x="0" y="54293"/>
                      <a:pt x="6667" y="34290"/>
                      <a:pt x="19050" y="20955"/>
                    </a:cubicBezTo>
                    <a:cubicBezTo>
                      <a:pt x="31432" y="6668"/>
                      <a:pt x="49530" y="0"/>
                      <a:pt x="73342" y="0"/>
                    </a:cubicBezTo>
                    <a:cubicBezTo>
                      <a:pt x="84772" y="0"/>
                      <a:pt x="95250" y="1905"/>
                      <a:pt x="105727" y="5715"/>
                    </a:cubicBezTo>
                    <a:cubicBezTo>
                      <a:pt x="108585" y="6668"/>
                      <a:pt x="109538" y="8573"/>
                      <a:pt x="109538" y="12382"/>
                    </a:cubicBezTo>
                    <a:lnTo>
                      <a:pt x="109538" y="17145"/>
                    </a:lnTo>
                    <a:cubicBezTo>
                      <a:pt x="109538" y="20003"/>
                      <a:pt x="108585" y="20955"/>
                      <a:pt x="105727" y="20955"/>
                    </a:cubicBezTo>
                    <a:cubicBezTo>
                      <a:pt x="104775" y="20955"/>
                      <a:pt x="104775" y="20955"/>
                      <a:pt x="103822" y="20955"/>
                    </a:cubicBezTo>
                    <a:cubicBezTo>
                      <a:pt x="102870" y="20955"/>
                      <a:pt x="100965" y="20003"/>
                      <a:pt x="99060" y="20003"/>
                    </a:cubicBezTo>
                    <a:cubicBezTo>
                      <a:pt x="90488" y="18098"/>
                      <a:pt x="82867" y="17145"/>
                      <a:pt x="74295" y="17145"/>
                    </a:cubicBezTo>
                    <a:cubicBezTo>
                      <a:pt x="55245" y="17145"/>
                      <a:pt x="40957" y="21907"/>
                      <a:pt x="32385" y="32385"/>
                    </a:cubicBezTo>
                    <a:cubicBezTo>
                      <a:pt x="23813" y="41910"/>
                      <a:pt x="19050" y="58103"/>
                      <a:pt x="19050" y="80010"/>
                    </a:cubicBezTo>
                    <a:lnTo>
                      <a:pt x="19050" y="83820"/>
                    </a:lnTo>
                    <a:cubicBezTo>
                      <a:pt x="19050" y="104775"/>
                      <a:pt x="23813" y="120968"/>
                      <a:pt x="32385" y="130493"/>
                    </a:cubicBezTo>
                    <a:cubicBezTo>
                      <a:pt x="40957" y="140970"/>
                      <a:pt x="55245" y="145733"/>
                      <a:pt x="74295" y="145733"/>
                    </a:cubicBezTo>
                    <a:cubicBezTo>
                      <a:pt x="81915" y="145733"/>
                      <a:pt x="91440" y="144780"/>
                      <a:pt x="100965" y="141922"/>
                    </a:cubicBezTo>
                    <a:cubicBezTo>
                      <a:pt x="102870" y="140970"/>
                      <a:pt x="104775" y="140970"/>
                      <a:pt x="105727" y="140970"/>
                    </a:cubicBezTo>
                    <a:cubicBezTo>
                      <a:pt x="106680" y="140970"/>
                      <a:pt x="107632" y="140970"/>
                      <a:pt x="107632" y="140970"/>
                    </a:cubicBezTo>
                    <a:cubicBezTo>
                      <a:pt x="110490" y="140970"/>
                      <a:pt x="111442" y="141922"/>
                      <a:pt x="111442" y="144780"/>
                    </a:cubicBezTo>
                    <a:lnTo>
                      <a:pt x="111442" y="149543"/>
                    </a:lnTo>
                    <a:cubicBezTo>
                      <a:pt x="111442" y="152400"/>
                      <a:pt x="110490" y="155258"/>
                      <a:pt x="107632" y="156210"/>
                    </a:cubicBezTo>
                    <a:cubicBezTo>
                      <a:pt x="96202" y="159068"/>
                      <a:pt x="83820" y="160972"/>
                      <a:pt x="72390" y="160972"/>
                    </a:cubicBezTo>
                    <a:close/>
                  </a:path>
                </a:pathLst>
              </a:custGeom>
              <a:grpFill/>
              <a:ln w="9525" cap="flat">
                <a:noFill/>
                <a:prstDash val="solid"/>
                <a:miter/>
              </a:ln>
            </p:spPr>
            <p:txBody>
              <a:bodyPr rtlCol="0" anchor="ctr"/>
              <a:lstStyle/>
              <a:p>
                <a:endParaRPr lang="en-US" sz="2400" dirty="0"/>
              </a:p>
            </p:txBody>
          </p:sp>
          <p:sp>
            <p:nvSpPr>
              <p:cNvPr id="36" name="Freeform: Shape 35">
                <a:extLst>
                  <a:ext uri="{FF2B5EF4-FFF2-40B4-BE49-F238E27FC236}">
                    <a16:creationId xmlns:a16="http://schemas.microsoft.com/office/drawing/2014/main" id="{EAD0113D-F555-42A1-B0EF-48C620BE8C69}"/>
                  </a:ext>
                </a:extLst>
              </p:cNvPr>
              <p:cNvSpPr/>
              <p:nvPr/>
            </p:nvSpPr>
            <p:spPr>
              <a:xfrm>
                <a:off x="5633084" y="-680084"/>
                <a:ext cx="127635" cy="227647"/>
              </a:xfrm>
              <a:custGeom>
                <a:avLst/>
                <a:gdLst>
                  <a:gd name="connsiteX0" fmla="*/ 4763 w 127635"/>
                  <a:gd name="connsiteY0" fmla="*/ 227648 h 227647"/>
                  <a:gd name="connsiteX1" fmla="*/ 0 w 127635"/>
                  <a:gd name="connsiteY1" fmla="*/ 222885 h 227647"/>
                  <a:gd name="connsiteX2" fmla="*/ 0 w 127635"/>
                  <a:gd name="connsiteY2" fmla="*/ 4763 h 227647"/>
                  <a:gd name="connsiteX3" fmla="*/ 4763 w 127635"/>
                  <a:gd name="connsiteY3" fmla="*/ 0 h 227647"/>
                  <a:gd name="connsiteX4" fmla="*/ 13335 w 127635"/>
                  <a:gd name="connsiteY4" fmla="*/ 0 h 227647"/>
                  <a:gd name="connsiteX5" fmla="*/ 18098 w 127635"/>
                  <a:gd name="connsiteY5" fmla="*/ 4763 h 227647"/>
                  <a:gd name="connsiteX6" fmla="*/ 18098 w 127635"/>
                  <a:gd name="connsiteY6" fmla="*/ 90488 h 227647"/>
                  <a:gd name="connsiteX7" fmla="*/ 49530 w 127635"/>
                  <a:gd name="connsiteY7" fmla="*/ 74295 h 227647"/>
                  <a:gd name="connsiteX8" fmla="*/ 81915 w 127635"/>
                  <a:gd name="connsiteY8" fmla="*/ 68580 h 227647"/>
                  <a:gd name="connsiteX9" fmla="*/ 116205 w 127635"/>
                  <a:gd name="connsiteY9" fmla="*/ 80010 h 227647"/>
                  <a:gd name="connsiteX10" fmla="*/ 127635 w 127635"/>
                  <a:gd name="connsiteY10" fmla="*/ 115253 h 227647"/>
                  <a:gd name="connsiteX11" fmla="*/ 127635 w 127635"/>
                  <a:gd name="connsiteY11" fmla="*/ 222885 h 227647"/>
                  <a:gd name="connsiteX12" fmla="*/ 122873 w 127635"/>
                  <a:gd name="connsiteY12" fmla="*/ 227648 h 227647"/>
                  <a:gd name="connsiteX13" fmla="*/ 114300 w 127635"/>
                  <a:gd name="connsiteY13" fmla="*/ 227648 h 227647"/>
                  <a:gd name="connsiteX14" fmla="*/ 109538 w 127635"/>
                  <a:gd name="connsiteY14" fmla="*/ 222885 h 227647"/>
                  <a:gd name="connsiteX15" fmla="*/ 109538 w 127635"/>
                  <a:gd name="connsiteY15" fmla="*/ 122873 h 227647"/>
                  <a:gd name="connsiteX16" fmla="*/ 101918 w 127635"/>
                  <a:gd name="connsiteY16" fmla="*/ 94298 h 227647"/>
                  <a:gd name="connsiteX17" fmla="*/ 77153 w 127635"/>
                  <a:gd name="connsiteY17" fmla="*/ 84773 h 227647"/>
                  <a:gd name="connsiteX18" fmla="*/ 17145 w 127635"/>
                  <a:gd name="connsiteY18" fmla="*/ 104775 h 227647"/>
                  <a:gd name="connsiteX19" fmla="*/ 17145 w 127635"/>
                  <a:gd name="connsiteY19" fmla="*/ 222885 h 227647"/>
                  <a:gd name="connsiteX20" fmla="*/ 12383 w 127635"/>
                  <a:gd name="connsiteY20" fmla="*/ 227648 h 227647"/>
                  <a:gd name="connsiteX21" fmla="*/ 4763 w 127635"/>
                  <a:gd name="connsiteY21" fmla="*/ 227648 h 227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635" h="227647">
                    <a:moveTo>
                      <a:pt x="4763" y="227648"/>
                    </a:moveTo>
                    <a:cubicBezTo>
                      <a:pt x="1905" y="227648"/>
                      <a:pt x="0" y="225743"/>
                      <a:pt x="0" y="222885"/>
                    </a:cubicBezTo>
                    <a:lnTo>
                      <a:pt x="0" y="4763"/>
                    </a:lnTo>
                    <a:cubicBezTo>
                      <a:pt x="0" y="1905"/>
                      <a:pt x="1905" y="0"/>
                      <a:pt x="4763" y="0"/>
                    </a:cubicBezTo>
                    <a:lnTo>
                      <a:pt x="13335" y="0"/>
                    </a:lnTo>
                    <a:cubicBezTo>
                      <a:pt x="16193" y="0"/>
                      <a:pt x="18098" y="1905"/>
                      <a:pt x="18098" y="4763"/>
                    </a:cubicBezTo>
                    <a:lnTo>
                      <a:pt x="18098" y="90488"/>
                    </a:lnTo>
                    <a:cubicBezTo>
                      <a:pt x="28575" y="83820"/>
                      <a:pt x="39053" y="78105"/>
                      <a:pt x="49530" y="74295"/>
                    </a:cubicBezTo>
                    <a:cubicBezTo>
                      <a:pt x="60008" y="70485"/>
                      <a:pt x="71438" y="68580"/>
                      <a:pt x="81915" y="68580"/>
                    </a:cubicBezTo>
                    <a:cubicBezTo>
                      <a:pt x="97155" y="68580"/>
                      <a:pt x="108585" y="72390"/>
                      <a:pt x="116205" y="80010"/>
                    </a:cubicBezTo>
                    <a:cubicBezTo>
                      <a:pt x="123825" y="87630"/>
                      <a:pt x="127635" y="99060"/>
                      <a:pt x="127635" y="115253"/>
                    </a:cubicBezTo>
                    <a:lnTo>
                      <a:pt x="127635" y="222885"/>
                    </a:lnTo>
                    <a:cubicBezTo>
                      <a:pt x="127635" y="225743"/>
                      <a:pt x="125730" y="227648"/>
                      <a:pt x="122873" y="227648"/>
                    </a:cubicBezTo>
                    <a:lnTo>
                      <a:pt x="114300" y="227648"/>
                    </a:lnTo>
                    <a:cubicBezTo>
                      <a:pt x="111443" y="227648"/>
                      <a:pt x="109538" y="225743"/>
                      <a:pt x="109538" y="222885"/>
                    </a:cubicBezTo>
                    <a:lnTo>
                      <a:pt x="109538" y="122873"/>
                    </a:lnTo>
                    <a:cubicBezTo>
                      <a:pt x="109538" y="109538"/>
                      <a:pt x="106680" y="100013"/>
                      <a:pt x="101918" y="94298"/>
                    </a:cubicBezTo>
                    <a:cubicBezTo>
                      <a:pt x="97155" y="88583"/>
                      <a:pt x="88583" y="84773"/>
                      <a:pt x="77153" y="84773"/>
                    </a:cubicBezTo>
                    <a:cubicBezTo>
                      <a:pt x="57150" y="84773"/>
                      <a:pt x="37148" y="91440"/>
                      <a:pt x="17145" y="104775"/>
                    </a:cubicBezTo>
                    <a:lnTo>
                      <a:pt x="17145" y="222885"/>
                    </a:lnTo>
                    <a:cubicBezTo>
                      <a:pt x="17145" y="225743"/>
                      <a:pt x="15240" y="227648"/>
                      <a:pt x="12383" y="227648"/>
                    </a:cubicBezTo>
                    <a:lnTo>
                      <a:pt x="4763" y="227648"/>
                    </a:lnTo>
                    <a:close/>
                  </a:path>
                </a:pathLst>
              </a:custGeom>
              <a:grpFill/>
              <a:ln w="9525" cap="flat">
                <a:noFill/>
                <a:prstDash val="solid"/>
                <a:miter/>
              </a:ln>
            </p:spPr>
            <p:txBody>
              <a:bodyPr rtlCol="0" anchor="ctr"/>
              <a:lstStyle/>
              <a:p>
                <a:endParaRPr lang="en-US" sz="2400" dirty="0"/>
              </a:p>
            </p:txBody>
          </p:sp>
          <p:sp>
            <p:nvSpPr>
              <p:cNvPr id="37" name="Freeform: Shape 36">
                <a:extLst>
                  <a:ext uri="{FF2B5EF4-FFF2-40B4-BE49-F238E27FC236}">
                    <a16:creationId xmlns:a16="http://schemas.microsoft.com/office/drawing/2014/main" id="{D1205BBB-844D-4BB8-B13F-4A5AFFDFD6E8}"/>
                  </a:ext>
                </a:extLst>
              </p:cNvPr>
              <p:cNvSpPr/>
              <p:nvPr/>
            </p:nvSpPr>
            <p:spPr>
              <a:xfrm>
                <a:off x="5804534" y="-666750"/>
                <a:ext cx="26670" cy="214312"/>
              </a:xfrm>
              <a:custGeom>
                <a:avLst/>
                <a:gdLst>
                  <a:gd name="connsiteX0" fmla="*/ 13335 w 26670"/>
                  <a:gd name="connsiteY0" fmla="*/ 26670 h 214312"/>
                  <a:gd name="connsiteX1" fmla="*/ 3810 w 26670"/>
                  <a:gd name="connsiteY1" fmla="*/ 22860 h 214312"/>
                  <a:gd name="connsiteX2" fmla="*/ 0 w 26670"/>
                  <a:gd name="connsiteY2" fmla="*/ 13335 h 214312"/>
                  <a:gd name="connsiteX3" fmla="*/ 3810 w 26670"/>
                  <a:gd name="connsiteY3" fmla="*/ 3810 h 214312"/>
                  <a:gd name="connsiteX4" fmla="*/ 13335 w 26670"/>
                  <a:gd name="connsiteY4" fmla="*/ 0 h 214312"/>
                  <a:gd name="connsiteX5" fmla="*/ 22860 w 26670"/>
                  <a:gd name="connsiteY5" fmla="*/ 3810 h 214312"/>
                  <a:gd name="connsiteX6" fmla="*/ 26670 w 26670"/>
                  <a:gd name="connsiteY6" fmla="*/ 13335 h 214312"/>
                  <a:gd name="connsiteX7" fmla="*/ 22860 w 26670"/>
                  <a:gd name="connsiteY7" fmla="*/ 22860 h 214312"/>
                  <a:gd name="connsiteX8" fmla="*/ 13335 w 26670"/>
                  <a:gd name="connsiteY8" fmla="*/ 26670 h 214312"/>
                  <a:gd name="connsiteX9" fmla="*/ 9525 w 26670"/>
                  <a:gd name="connsiteY9" fmla="*/ 214313 h 214312"/>
                  <a:gd name="connsiteX10" fmla="*/ 4763 w 26670"/>
                  <a:gd name="connsiteY10" fmla="*/ 209550 h 214312"/>
                  <a:gd name="connsiteX11" fmla="*/ 4763 w 26670"/>
                  <a:gd name="connsiteY11" fmla="*/ 64770 h 214312"/>
                  <a:gd name="connsiteX12" fmla="*/ 9525 w 26670"/>
                  <a:gd name="connsiteY12" fmla="*/ 60008 h 214312"/>
                  <a:gd name="connsiteX13" fmla="*/ 18098 w 26670"/>
                  <a:gd name="connsiteY13" fmla="*/ 60008 h 214312"/>
                  <a:gd name="connsiteX14" fmla="*/ 22860 w 26670"/>
                  <a:gd name="connsiteY14" fmla="*/ 64770 h 214312"/>
                  <a:gd name="connsiteX15" fmla="*/ 22860 w 26670"/>
                  <a:gd name="connsiteY15" fmla="*/ 209550 h 214312"/>
                  <a:gd name="connsiteX16" fmla="*/ 18098 w 26670"/>
                  <a:gd name="connsiteY16" fmla="*/ 214313 h 214312"/>
                  <a:gd name="connsiteX17" fmla="*/ 9525 w 26670"/>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70" h="214312">
                    <a:moveTo>
                      <a:pt x="13335" y="26670"/>
                    </a:moveTo>
                    <a:cubicBezTo>
                      <a:pt x="9525" y="26670"/>
                      <a:pt x="5715" y="25717"/>
                      <a:pt x="3810" y="22860"/>
                    </a:cubicBezTo>
                    <a:cubicBezTo>
                      <a:pt x="1905" y="20003"/>
                      <a:pt x="0" y="17145"/>
                      <a:pt x="0" y="13335"/>
                    </a:cubicBezTo>
                    <a:cubicBezTo>
                      <a:pt x="0" y="9525"/>
                      <a:pt x="953" y="5715"/>
                      <a:pt x="3810" y="3810"/>
                    </a:cubicBezTo>
                    <a:cubicBezTo>
                      <a:pt x="5715" y="952"/>
                      <a:pt x="9525" y="0"/>
                      <a:pt x="13335" y="0"/>
                    </a:cubicBezTo>
                    <a:cubicBezTo>
                      <a:pt x="17145" y="0"/>
                      <a:pt x="20955" y="952"/>
                      <a:pt x="22860" y="3810"/>
                    </a:cubicBezTo>
                    <a:cubicBezTo>
                      <a:pt x="24765" y="6668"/>
                      <a:pt x="26670" y="9525"/>
                      <a:pt x="26670" y="13335"/>
                    </a:cubicBezTo>
                    <a:cubicBezTo>
                      <a:pt x="26670" y="17145"/>
                      <a:pt x="25718" y="20955"/>
                      <a:pt x="22860" y="22860"/>
                    </a:cubicBezTo>
                    <a:cubicBezTo>
                      <a:pt x="20955" y="25717"/>
                      <a:pt x="17145" y="26670"/>
                      <a:pt x="13335" y="26670"/>
                    </a:cubicBezTo>
                    <a:close/>
                    <a:moveTo>
                      <a:pt x="9525" y="214313"/>
                    </a:moveTo>
                    <a:cubicBezTo>
                      <a:pt x="6668" y="214313"/>
                      <a:pt x="4763" y="212408"/>
                      <a:pt x="4763" y="209550"/>
                    </a:cubicBezTo>
                    <a:lnTo>
                      <a:pt x="4763" y="64770"/>
                    </a:lnTo>
                    <a:cubicBezTo>
                      <a:pt x="4763" y="61913"/>
                      <a:pt x="6668" y="60008"/>
                      <a:pt x="9525" y="60008"/>
                    </a:cubicBezTo>
                    <a:lnTo>
                      <a:pt x="18098" y="60008"/>
                    </a:lnTo>
                    <a:cubicBezTo>
                      <a:pt x="20955" y="60008"/>
                      <a:pt x="22860" y="61913"/>
                      <a:pt x="22860" y="64770"/>
                    </a:cubicBezTo>
                    <a:lnTo>
                      <a:pt x="22860" y="209550"/>
                    </a:lnTo>
                    <a:cubicBezTo>
                      <a:pt x="22860" y="212408"/>
                      <a:pt x="20955" y="214313"/>
                      <a:pt x="18098" y="214313"/>
                    </a:cubicBezTo>
                    <a:lnTo>
                      <a:pt x="9525" y="214313"/>
                    </a:lnTo>
                    <a:close/>
                  </a:path>
                </a:pathLst>
              </a:custGeom>
              <a:grpFill/>
              <a:ln w="9525" cap="flat">
                <a:noFill/>
                <a:prstDash val="solid"/>
                <a:miter/>
              </a:ln>
            </p:spPr>
            <p:txBody>
              <a:bodyPr rtlCol="0" anchor="ctr"/>
              <a:lstStyle/>
              <a:p>
                <a:endParaRPr lang="en-US" sz="2400" dirty="0"/>
              </a:p>
            </p:txBody>
          </p:sp>
          <p:sp>
            <p:nvSpPr>
              <p:cNvPr id="38" name="Freeform: Shape 37">
                <a:extLst>
                  <a:ext uri="{FF2B5EF4-FFF2-40B4-BE49-F238E27FC236}">
                    <a16:creationId xmlns:a16="http://schemas.microsoft.com/office/drawing/2014/main" id="{3A5A98BB-B5AC-4090-B881-A2E436CA10CF}"/>
                  </a:ext>
                </a:extLst>
              </p:cNvPr>
              <p:cNvSpPr/>
              <p:nvPr/>
            </p:nvSpPr>
            <p:spPr>
              <a:xfrm>
                <a:off x="5875971" y="-610552"/>
                <a:ext cx="125730" cy="158114"/>
              </a:xfrm>
              <a:custGeom>
                <a:avLst/>
                <a:gdLst>
                  <a:gd name="connsiteX0" fmla="*/ 4763 w 125730"/>
                  <a:gd name="connsiteY0" fmla="*/ 158115 h 158114"/>
                  <a:gd name="connsiteX1" fmla="*/ 0 w 125730"/>
                  <a:gd name="connsiteY1" fmla="*/ 153353 h 158114"/>
                  <a:gd name="connsiteX2" fmla="*/ 0 w 125730"/>
                  <a:gd name="connsiteY2" fmla="*/ 8573 h 158114"/>
                  <a:gd name="connsiteX3" fmla="*/ 4763 w 125730"/>
                  <a:gd name="connsiteY3" fmla="*/ 3810 h 158114"/>
                  <a:gd name="connsiteX4" fmla="*/ 10478 w 125730"/>
                  <a:gd name="connsiteY4" fmla="*/ 3810 h 158114"/>
                  <a:gd name="connsiteX5" fmla="*/ 15240 w 125730"/>
                  <a:gd name="connsiteY5" fmla="*/ 8573 h 158114"/>
                  <a:gd name="connsiteX6" fmla="*/ 16193 w 125730"/>
                  <a:gd name="connsiteY6" fmla="*/ 21907 h 158114"/>
                  <a:gd name="connsiteX7" fmla="*/ 47625 w 125730"/>
                  <a:gd name="connsiteY7" fmla="*/ 5715 h 158114"/>
                  <a:gd name="connsiteX8" fmla="*/ 80010 w 125730"/>
                  <a:gd name="connsiteY8" fmla="*/ 0 h 158114"/>
                  <a:gd name="connsiteX9" fmla="*/ 114300 w 125730"/>
                  <a:gd name="connsiteY9" fmla="*/ 11430 h 158114"/>
                  <a:gd name="connsiteX10" fmla="*/ 125730 w 125730"/>
                  <a:gd name="connsiteY10" fmla="*/ 46673 h 158114"/>
                  <a:gd name="connsiteX11" fmla="*/ 125730 w 125730"/>
                  <a:gd name="connsiteY11" fmla="*/ 153353 h 158114"/>
                  <a:gd name="connsiteX12" fmla="*/ 120968 w 125730"/>
                  <a:gd name="connsiteY12" fmla="*/ 158115 h 158114"/>
                  <a:gd name="connsiteX13" fmla="*/ 112395 w 125730"/>
                  <a:gd name="connsiteY13" fmla="*/ 158115 h 158114"/>
                  <a:gd name="connsiteX14" fmla="*/ 107633 w 125730"/>
                  <a:gd name="connsiteY14" fmla="*/ 153353 h 158114"/>
                  <a:gd name="connsiteX15" fmla="*/ 107633 w 125730"/>
                  <a:gd name="connsiteY15" fmla="*/ 53340 h 158114"/>
                  <a:gd name="connsiteX16" fmla="*/ 100013 w 125730"/>
                  <a:gd name="connsiteY16" fmla="*/ 24765 h 158114"/>
                  <a:gd name="connsiteX17" fmla="*/ 75248 w 125730"/>
                  <a:gd name="connsiteY17" fmla="*/ 15240 h 158114"/>
                  <a:gd name="connsiteX18" fmla="*/ 15240 w 125730"/>
                  <a:gd name="connsiteY18" fmla="*/ 35243 h 158114"/>
                  <a:gd name="connsiteX19" fmla="*/ 15240 w 125730"/>
                  <a:gd name="connsiteY19" fmla="*/ 153353 h 158114"/>
                  <a:gd name="connsiteX20" fmla="*/ 10478 w 125730"/>
                  <a:gd name="connsiteY20" fmla="*/ 158115 h 158114"/>
                  <a:gd name="connsiteX21" fmla="*/ 4763 w 125730"/>
                  <a:gd name="connsiteY21" fmla="*/ 158115 h 15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30" h="158114">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3" y="21907"/>
                    </a:lnTo>
                    <a:cubicBezTo>
                      <a:pt x="26670" y="14287"/>
                      <a:pt x="37148"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3353"/>
                    </a:lnTo>
                    <a:cubicBezTo>
                      <a:pt x="125730" y="156210"/>
                      <a:pt x="123825" y="158115"/>
                      <a:pt x="120968" y="158115"/>
                    </a:cubicBezTo>
                    <a:lnTo>
                      <a:pt x="112395" y="158115"/>
                    </a:lnTo>
                    <a:cubicBezTo>
                      <a:pt x="109538" y="158115"/>
                      <a:pt x="107633" y="156210"/>
                      <a:pt x="107633" y="153353"/>
                    </a:cubicBezTo>
                    <a:lnTo>
                      <a:pt x="107633" y="53340"/>
                    </a:lnTo>
                    <a:cubicBezTo>
                      <a:pt x="107633" y="40005"/>
                      <a:pt x="104775" y="30480"/>
                      <a:pt x="100013" y="24765"/>
                    </a:cubicBezTo>
                    <a:cubicBezTo>
                      <a:pt x="95250" y="19050"/>
                      <a:pt x="86678" y="15240"/>
                      <a:pt x="75248" y="15240"/>
                    </a:cubicBezTo>
                    <a:cubicBezTo>
                      <a:pt x="55245" y="15240"/>
                      <a:pt x="35243" y="21907"/>
                      <a:pt x="15240" y="35243"/>
                    </a:cubicBezTo>
                    <a:lnTo>
                      <a:pt x="15240" y="153353"/>
                    </a:lnTo>
                    <a:cubicBezTo>
                      <a:pt x="15240" y="156210"/>
                      <a:pt x="13335" y="158115"/>
                      <a:pt x="10478" y="158115"/>
                    </a:cubicBezTo>
                    <a:lnTo>
                      <a:pt x="4763" y="158115"/>
                    </a:lnTo>
                    <a:close/>
                  </a:path>
                </a:pathLst>
              </a:custGeom>
              <a:grpFill/>
              <a:ln w="9525" cap="flat">
                <a:noFill/>
                <a:prstDash val="solid"/>
                <a:miter/>
              </a:ln>
            </p:spPr>
            <p:txBody>
              <a:bodyPr rtlCol="0" anchor="ctr"/>
              <a:lstStyle/>
              <a:p>
                <a:endParaRPr lang="en-US" sz="2400" dirty="0"/>
              </a:p>
            </p:txBody>
          </p:sp>
          <p:sp>
            <p:nvSpPr>
              <p:cNvPr id="41" name="Freeform: Shape 40">
                <a:extLst>
                  <a:ext uri="{FF2B5EF4-FFF2-40B4-BE49-F238E27FC236}">
                    <a16:creationId xmlns:a16="http://schemas.microsoft.com/office/drawing/2014/main" id="{30062105-0C6B-4900-ACEF-7B2955525060}"/>
                  </a:ext>
                </a:extLst>
              </p:cNvPr>
              <p:cNvSpPr/>
              <p:nvPr/>
            </p:nvSpPr>
            <p:spPr>
              <a:xfrm>
                <a:off x="6042659" y="-611504"/>
                <a:ext cx="129540" cy="163829"/>
              </a:xfrm>
              <a:custGeom>
                <a:avLst/>
                <a:gdLst>
                  <a:gd name="connsiteX0" fmla="*/ 73343 w 129540"/>
                  <a:gd name="connsiteY0" fmla="*/ 163830 h 163829"/>
                  <a:gd name="connsiteX1" fmla="*/ 18098 w 129540"/>
                  <a:gd name="connsiteY1" fmla="*/ 142875 h 163829"/>
                  <a:gd name="connsiteX2" fmla="*/ 0 w 129540"/>
                  <a:gd name="connsiteY2" fmla="*/ 80962 h 163829"/>
                  <a:gd name="connsiteX3" fmla="*/ 19050 w 129540"/>
                  <a:gd name="connsiteY3" fmla="*/ 20955 h 163829"/>
                  <a:gd name="connsiteX4" fmla="*/ 71438 w 129540"/>
                  <a:gd name="connsiteY4" fmla="*/ 0 h 163829"/>
                  <a:gd name="connsiteX5" fmla="*/ 114300 w 129540"/>
                  <a:gd name="connsiteY5" fmla="*/ 16192 h 163829"/>
                  <a:gd name="connsiteX6" fmla="*/ 129540 w 129540"/>
                  <a:gd name="connsiteY6" fmla="*/ 61913 h 163829"/>
                  <a:gd name="connsiteX7" fmla="*/ 128588 w 129540"/>
                  <a:gd name="connsiteY7" fmla="*/ 80010 h 163829"/>
                  <a:gd name="connsiteX8" fmla="*/ 123825 w 129540"/>
                  <a:gd name="connsiteY8" fmla="*/ 84773 h 163829"/>
                  <a:gd name="connsiteX9" fmla="*/ 20003 w 129540"/>
                  <a:gd name="connsiteY9" fmla="*/ 84773 h 163829"/>
                  <a:gd name="connsiteX10" fmla="*/ 34290 w 129540"/>
                  <a:gd name="connsiteY10" fmla="*/ 132398 h 163829"/>
                  <a:gd name="connsiteX11" fmla="*/ 77153 w 129540"/>
                  <a:gd name="connsiteY11" fmla="*/ 147637 h 163829"/>
                  <a:gd name="connsiteX12" fmla="*/ 119063 w 129540"/>
                  <a:gd name="connsiteY12" fmla="*/ 140018 h 163829"/>
                  <a:gd name="connsiteX13" fmla="*/ 124778 w 129540"/>
                  <a:gd name="connsiteY13" fmla="*/ 138112 h 163829"/>
                  <a:gd name="connsiteX14" fmla="*/ 126683 w 129540"/>
                  <a:gd name="connsiteY14" fmla="*/ 139065 h 163829"/>
                  <a:gd name="connsiteX15" fmla="*/ 127635 w 129540"/>
                  <a:gd name="connsiteY15" fmla="*/ 141923 h 163829"/>
                  <a:gd name="connsiteX16" fmla="*/ 127635 w 129540"/>
                  <a:gd name="connsiteY16" fmla="*/ 146685 h 163829"/>
                  <a:gd name="connsiteX17" fmla="*/ 123825 w 129540"/>
                  <a:gd name="connsiteY17" fmla="*/ 153353 h 163829"/>
                  <a:gd name="connsiteX18" fmla="*/ 73343 w 129540"/>
                  <a:gd name="connsiteY18" fmla="*/ 163830 h 163829"/>
                  <a:gd name="connsiteX19" fmla="*/ 110490 w 129540"/>
                  <a:gd name="connsiteY19" fmla="*/ 70485 h 163829"/>
                  <a:gd name="connsiteX20" fmla="*/ 110490 w 129540"/>
                  <a:gd name="connsiteY20" fmla="*/ 60008 h 163829"/>
                  <a:gd name="connsiteX21" fmla="*/ 100013 w 129540"/>
                  <a:gd name="connsiteY21" fmla="*/ 26670 h 163829"/>
                  <a:gd name="connsiteX22" fmla="*/ 68580 w 129540"/>
                  <a:gd name="connsiteY22" fmla="*/ 15240 h 163829"/>
                  <a:gd name="connsiteX23" fmla="*/ 17145 w 129540"/>
                  <a:gd name="connsiteY23" fmla="*/ 70485 h 163829"/>
                  <a:gd name="connsiteX24" fmla="*/ 110490 w 129540"/>
                  <a:gd name="connsiteY24" fmla="*/ 70485 h 16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40" h="163829">
                    <a:moveTo>
                      <a:pt x="73343" y="163830"/>
                    </a:moveTo>
                    <a:cubicBezTo>
                      <a:pt x="48578" y="163830"/>
                      <a:pt x="30480" y="157162"/>
                      <a:pt x="18098" y="142875"/>
                    </a:cubicBezTo>
                    <a:cubicBezTo>
                      <a:pt x="5715" y="128587"/>
                      <a:pt x="0" y="108585"/>
                      <a:pt x="0" y="80962"/>
                    </a:cubicBezTo>
                    <a:cubicBezTo>
                      <a:pt x="0" y="55245"/>
                      <a:pt x="5715" y="35243"/>
                      <a:pt x="19050" y="20955"/>
                    </a:cubicBezTo>
                    <a:cubicBezTo>
                      <a:pt x="31433" y="6667"/>
                      <a:pt x="48578" y="0"/>
                      <a:pt x="71438" y="0"/>
                    </a:cubicBezTo>
                    <a:cubicBezTo>
                      <a:pt x="90488" y="0"/>
                      <a:pt x="104775" y="5715"/>
                      <a:pt x="114300" y="16192"/>
                    </a:cubicBezTo>
                    <a:cubicBezTo>
                      <a:pt x="123825" y="26670"/>
                      <a:pt x="129540" y="41910"/>
                      <a:pt x="129540" y="61913"/>
                    </a:cubicBezTo>
                    <a:cubicBezTo>
                      <a:pt x="129540" y="70485"/>
                      <a:pt x="129540" y="76200"/>
                      <a:pt x="128588" y="80010"/>
                    </a:cubicBezTo>
                    <a:cubicBezTo>
                      <a:pt x="127635" y="82868"/>
                      <a:pt x="126683" y="84773"/>
                      <a:pt x="123825" y="84773"/>
                    </a:cubicBezTo>
                    <a:lnTo>
                      <a:pt x="20003" y="84773"/>
                    </a:lnTo>
                    <a:cubicBezTo>
                      <a:pt x="20003" y="106680"/>
                      <a:pt x="24765" y="121920"/>
                      <a:pt x="34290" y="132398"/>
                    </a:cubicBezTo>
                    <a:cubicBezTo>
                      <a:pt x="43815" y="142875"/>
                      <a:pt x="58103" y="147637"/>
                      <a:pt x="77153" y="147637"/>
                    </a:cubicBezTo>
                    <a:cubicBezTo>
                      <a:pt x="91440" y="147637"/>
                      <a:pt x="105728" y="144780"/>
                      <a:pt x="119063" y="140018"/>
                    </a:cubicBezTo>
                    <a:cubicBezTo>
                      <a:pt x="121920" y="139065"/>
                      <a:pt x="123825" y="138112"/>
                      <a:pt x="124778" y="138112"/>
                    </a:cubicBezTo>
                    <a:cubicBezTo>
                      <a:pt x="125730" y="138112"/>
                      <a:pt x="126683" y="138112"/>
                      <a:pt x="126683" y="139065"/>
                    </a:cubicBezTo>
                    <a:cubicBezTo>
                      <a:pt x="127635" y="140018"/>
                      <a:pt x="127635" y="140970"/>
                      <a:pt x="127635" y="141923"/>
                    </a:cubicBezTo>
                    <a:lnTo>
                      <a:pt x="127635" y="146685"/>
                    </a:lnTo>
                    <a:cubicBezTo>
                      <a:pt x="127635" y="149543"/>
                      <a:pt x="126683" y="152400"/>
                      <a:pt x="123825" y="153353"/>
                    </a:cubicBezTo>
                    <a:cubicBezTo>
                      <a:pt x="106680" y="160020"/>
                      <a:pt x="90488" y="163830"/>
                      <a:pt x="73343" y="163830"/>
                    </a:cubicBezTo>
                    <a:close/>
                    <a:moveTo>
                      <a:pt x="110490" y="70485"/>
                    </a:moveTo>
                    <a:cubicBezTo>
                      <a:pt x="110490" y="67627"/>
                      <a:pt x="110490" y="63818"/>
                      <a:pt x="110490" y="60008"/>
                    </a:cubicBezTo>
                    <a:cubicBezTo>
                      <a:pt x="110490" y="45720"/>
                      <a:pt x="106680" y="34290"/>
                      <a:pt x="100013" y="26670"/>
                    </a:cubicBezTo>
                    <a:cubicBezTo>
                      <a:pt x="92393" y="19050"/>
                      <a:pt x="81915" y="15240"/>
                      <a:pt x="68580" y="15240"/>
                    </a:cubicBezTo>
                    <a:cubicBezTo>
                      <a:pt x="36195" y="15240"/>
                      <a:pt x="19050" y="33338"/>
                      <a:pt x="17145" y="70485"/>
                    </a:cubicBezTo>
                    <a:lnTo>
                      <a:pt x="110490" y="70485"/>
                    </a:lnTo>
                    <a:close/>
                  </a:path>
                </a:pathLst>
              </a:custGeom>
              <a:grpFill/>
              <a:ln w="9525" cap="flat">
                <a:noFill/>
                <a:prstDash val="solid"/>
                <a:miter/>
              </a:ln>
            </p:spPr>
            <p:txBody>
              <a:bodyPr rtlCol="0" anchor="ctr"/>
              <a:lstStyle/>
              <a:p>
                <a:endParaRPr lang="en-US" sz="2400" dirty="0"/>
              </a:p>
            </p:txBody>
          </p:sp>
          <p:sp>
            <p:nvSpPr>
              <p:cNvPr id="42" name="Freeform: Shape 41">
                <a:extLst>
                  <a:ext uri="{FF2B5EF4-FFF2-40B4-BE49-F238E27FC236}">
                    <a16:creationId xmlns:a16="http://schemas.microsoft.com/office/drawing/2014/main" id="{55896AA7-7ADB-4898-94CD-9F1487DBFFE3}"/>
                  </a:ext>
                </a:extLst>
              </p:cNvPr>
              <p:cNvSpPr/>
              <p:nvPr/>
            </p:nvSpPr>
            <p:spPr>
              <a:xfrm>
                <a:off x="5071109" y="-347662"/>
                <a:ext cx="42862" cy="228600"/>
              </a:xfrm>
              <a:custGeom>
                <a:avLst/>
                <a:gdLst>
                  <a:gd name="connsiteX0" fmla="*/ 25718 w 42862"/>
                  <a:gd name="connsiteY0" fmla="*/ 228600 h 228600"/>
                  <a:gd name="connsiteX1" fmla="*/ 6668 w 42862"/>
                  <a:gd name="connsiteY1" fmla="*/ 220980 h 228600"/>
                  <a:gd name="connsiteX2" fmla="*/ 0 w 42862"/>
                  <a:gd name="connsiteY2" fmla="*/ 200977 h 228600"/>
                  <a:gd name="connsiteX3" fmla="*/ 0 w 42862"/>
                  <a:gd name="connsiteY3" fmla="*/ 4763 h 228600"/>
                  <a:gd name="connsiteX4" fmla="*/ 4763 w 42862"/>
                  <a:gd name="connsiteY4" fmla="*/ 0 h 228600"/>
                  <a:gd name="connsiteX5" fmla="*/ 13335 w 42862"/>
                  <a:gd name="connsiteY5" fmla="*/ 0 h 228600"/>
                  <a:gd name="connsiteX6" fmla="*/ 18098 w 42862"/>
                  <a:gd name="connsiteY6" fmla="*/ 4763 h 228600"/>
                  <a:gd name="connsiteX7" fmla="*/ 18098 w 42862"/>
                  <a:gd name="connsiteY7" fmla="*/ 200977 h 228600"/>
                  <a:gd name="connsiteX8" fmla="*/ 20955 w 42862"/>
                  <a:gd name="connsiteY8" fmla="*/ 210502 h 228600"/>
                  <a:gd name="connsiteX9" fmla="*/ 30480 w 42862"/>
                  <a:gd name="connsiteY9" fmla="*/ 213360 h 228600"/>
                  <a:gd name="connsiteX10" fmla="*/ 34290 w 42862"/>
                  <a:gd name="connsiteY10" fmla="*/ 213360 h 228600"/>
                  <a:gd name="connsiteX11" fmla="*/ 38100 w 42862"/>
                  <a:gd name="connsiteY11" fmla="*/ 213360 h 228600"/>
                  <a:gd name="connsiteX12" fmla="*/ 42863 w 42862"/>
                  <a:gd name="connsiteY12" fmla="*/ 218123 h 228600"/>
                  <a:gd name="connsiteX13" fmla="*/ 42863 w 42862"/>
                  <a:gd name="connsiteY13" fmla="*/ 223838 h 228600"/>
                  <a:gd name="connsiteX14" fmla="*/ 39053 w 42862"/>
                  <a:gd name="connsiteY14" fmla="*/ 228600 h 228600"/>
                  <a:gd name="connsiteX15" fmla="*/ 25718 w 42862"/>
                  <a:gd name="connsiteY15"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862" h="228600">
                    <a:moveTo>
                      <a:pt x="25718" y="228600"/>
                    </a:moveTo>
                    <a:cubicBezTo>
                      <a:pt x="17145" y="228600"/>
                      <a:pt x="11430" y="225743"/>
                      <a:pt x="6668" y="220980"/>
                    </a:cubicBezTo>
                    <a:cubicBezTo>
                      <a:pt x="1905" y="216218"/>
                      <a:pt x="0" y="209550"/>
                      <a:pt x="0" y="200977"/>
                    </a:cubicBezTo>
                    <a:lnTo>
                      <a:pt x="0" y="4763"/>
                    </a:lnTo>
                    <a:cubicBezTo>
                      <a:pt x="0" y="1905"/>
                      <a:pt x="1905" y="0"/>
                      <a:pt x="4763" y="0"/>
                    </a:cubicBezTo>
                    <a:lnTo>
                      <a:pt x="13335" y="0"/>
                    </a:lnTo>
                    <a:cubicBezTo>
                      <a:pt x="16193" y="0"/>
                      <a:pt x="18098" y="1905"/>
                      <a:pt x="18098" y="4763"/>
                    </a:cubicBezTo>
                    <a:lnTo>
                      <a:pt x="18098" y="200977"/>
                    </a:lnTo>
                    <a:cubicBezTo>
                      <a:pt x="18098" y="205740"/>
                      <a:pt x="19050" y="208598"/>
                      <a:pt x="20955" y="210502"/>
                    </a:cubicBezTo>
                    <a:cubicBezTo>
                      <a:pt x="22860" y="212408"/>
                      <a:pt x="25718" y="213360"/>
                      <a:pt x="30480" y="213360"/>
                    </a:cubicBezTo>
                    <a:cubicBezTo>
                      <a:pt x="31433" y="213360"/>
                      <a:pt x="33338" y="213360"/>
                      <a:pt x="34290" y="213360"/>
                    </a:cubicBezTo>
                    <a:cubicBezTo>
                      <a:pt x="36195" y="213360"/>
                      <a:pt x="37148" y="213360"/>
                      <a:pt x="38100" y="213360"/>
                    </a:cubicBezTo>
                    <a:cubicBezTo>
                      <a:pt x="40958" y="213360"/>
                      <a:pt x="42863" y="215265"/>
                      <a:pt x="42863" y="218123"/>
                    </a:cubicBezTo>
                    <a:lnTo>
                      <a:pt x="42863" y="223838"/>
                    </a:lnTo>
                    <a:cubicBezTo>
                      <a:pt x="42863" y="226695"/>
                      <a:pt x="41910" y="227648"/>
                      <a:pt x="39053" y="228600"/>
                    </a:cubicBezTo>
                    <a:cubicBezTo>
                      <a:pt x="34290" y="228600"/>
                      <a:pt x="30480" y="228600"/>
                      <a:pt x="25718" y="228600"/>
                    </a:cubicBezTo>
                    <a:close/>
                  </a:path>
                </a:pathLst>
              </a:custGeom>
              <a:grpFill/>
              <a:ln w="9525" cap="flat">
                <a:noFill/>
                <a:prstDash val="solid"/>
                <a:miter/>
              </a:ln>
            </p:spPr>
            <p:txBody>
              <a:bodyPr rtlCol="0" anchor="ctr"/>
              <a:lstStyle/>
              <a:p>
                <a:endParaRPr lang="en-US" sz="2400" dirty="0"/>
              </a:p>
            </p:txBody>
          </p:sp>
          <p:sp>
            <p:nvSpPr>
              <p:cNvPr id="43" name="Freeform: Shape 42">
                <a:extLst>
                  <a:ext uri="{FF2B5EF4-FFF2-40B4-BE49-F238E27FC236}">
                    <a16:creationId xmlns:a16="http://schemas.microsoft.com/office/drawing/2014/main" id="{771AD7A3-FC7D-4637-875E-9316EE19E102}"/>
                  </a:ext>
                </a:extLst>
              </p:cNvPr>
              <p:cNvSpPr/>
              <p:nvPr/>
            </p:nvSpPr>
            <p:spPr>
              <a:xfrm>
                <a:off x="5139689" y="-279082"/>
                <a:ext cx="129539" cy="163830"/>
              </a:xfrm>
              <a:custGeom>
                <a:avLst/>
                <a:gdLst>
                  <a:gd name="connsiteX0" fmla="*/ 73342 w 129539"/>
                  <a:gd name="connsiteY0" fmla="*/ 163830 h 163830"/>
                  <a:gd name="connsiteX1" fmla="*/ 18097 w 129539"/>
                  <a:gd name="connsiteY1" fmla="*/ 142875 h 163830"/>
                  <a:gd name="connsiteX2" fmla="*/ 0 w 129539"/>
                  <a:gd name="connsiteY2" fmla="*/ 80963 h 163830"/>
                  <a:gd name="connsiteX3" fmla="*/ 19050 w 129539"/>
                  <a:gd name="connsiteY3" fmla="*/ 20955 h 163830"/>
                  <a:gd name="connsiteX4" fmla="*/ 71438 w 129539"/>
                  <a:gd name="connsiteY4" fmla="*/ 0 h 163830"/>
                  <a:gd name="connsiteX5" fmla="*/ 114300 w 129539"/>
                  <a:gd name="connsiteY5" fmla="*/ 16193 h 163830"/>
                  <a:gd name="connsiteX6" fmla="*/ 129540 w 129539"/>
                  <a:gd name="connsiteY6" fmla="*/ 61913 h 163830"/>
                  <a:gd name="connsiteX7" fmla="*/ 128588 w 129539"/>
                  <a:gd name="connsiteY7" fmla="*/ 80010 h 163830"/>
                  <a:gd name="connsiteX8" fmla="*/ 123825 w 129539"/>
                  <a:gd name="connsiteY8" fmla="*/ 84772 h 163830"/>
                  <a:gd name="connsiteX9" fmla="*/ 18097 w 129539"/>
                  <a:gd name="connsiteY9" fmla="*/ 84772 h 163830"/>
                  <a:gd name="connsiteX10" fmla="*/ 32385 w 129539"/>
                  <a:gd name="connsiteY10" fmla="*/ 132397 h 163830"/>
                  <a:gd name="connsiteX11" fmla="*/ 75247 w 129539"/>
                  <a:gd name="connsiteY11" fmla="*/ 147638 h 163830"/>
                  <a:gd name="connsiteX12" fmla="*/ 117157 w 129539"/>
                  <a:gd name="connsiteY12" fmla="*/ 140018 h 163830"/>
                  <a:gd name="connsiteX13" fmla="*/ 122872 w 129539"/>
                  <a:gd name="connsiteY13" fmla="*/ 138113 h 163830"/>
                  <a:gd name="connsiteX14" fmla="*/ 124777 w 129539"/>
                  <a:gd name="connsiteY14" fmla="*/ 139065 h 163830"/>
                  <a:gd name="connsiteX15" fmla="*/ 125730 w 129539"/>
                  <a:gd name="connsiteY15" fmla="*/ 141922 h 163830"/>
                  <a:gd name="connsiteX16" fmla="*/ 125730 w 129539"/>
                  <a:gd name="connsiteY16" fmla="*/ 146685 h 163830"/>
                  <a:gd name="connsiteX17" fmla="*/ 121920 w 129539"/>
                  <a:gd name="connsiteY17" fmla="*/ 153352 h 163830"/>
                  <a:gd name="connsiteX18" fmla="*/ 73342 w 129539"/>
                  <a:gd name="connsiteY18" fmla="*/ 163830 h 163830"/>
                  <a:gd name="connsiteX19" fmla="*/ 111442 w 129539"/>
                  <a:gd name="connsiteY19" fmla="*/ 70485 h 163830"/>
                  <a:gd name="connsiteX20" fmla="*/ 111442 w 129539"/>
                  <a:gd name="connsiteY20" fmla="*/ 60007 h 163830"/>
                  <a:gd name="connsiteX21" fmla="*/ 100965 w 129539"/>
                  <a:gd name="connsiteY21" fmla="*/ 26670 h 163830"/>
                  <a:gd name="connsiteX22" fmla="*/ 69532 w 129539"/>
                  <a:gd name="connsiteY22" fmla="*/ 15240 h 163830"/>
                  <a:gd name="connsiteX23" fmla="*/ 18097 w 129539"/>
                  <a:gd name="connsiteY23" fmla="*/ 70485 h 163830"/>
                  <a:gd name="connsiteX24" fmla="*/ 111442 w 129539"/>
                  <a:gd name="connsiteY24" fmla="*/ 70485 h 16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539" h="163830">
                    <a:moveTo>
                      <a:pt x="73342" y="163830"/>
                    </a:moveTo>
                    <a:cubicBezTo>
                      <a:pt x="48577" y="163830"/>
                      <a:pt x="30480" y="157163"/>
                      <a:pt x="18097" y="142875"/>
                    </a:cubicBezTo>
                    <a:cubicBezTo>
                      <a:pt x="5715" y="128588"/>
                      <a:pt x="0" y="108585"/>
                      <a:pt x="0" y="80963"/>
                    </a:cubicBezTo>
                    <a:cubicBezTo>
                      <a:pt x="0" y="55245"/>
                      <a:pt x="5715" y="35243"/>
                      <a:pt x="19050" y="20955"/>
                    </a:cubicBezTo>
                    <a:cubicBezTo>
                      <a:pt x="31432" y="6668"/>
                      <a:pt x="48577" y="0"/>
                      <a:pt x="71438" y="0"/>
                    </a:cubicBezTo>
                    <a:cubicBezTo>
                      <a:pt x="90488" y="0"/>
                      <a:pt x="104775" y="5715"/>
                      <a:pt x="114300" y="16193"/>
                    </a:cubicBezTo>
                    <a:cubicBezTo>
                      <a:pt x="123825" y="26670"/>
                      <a:pt x="129540" y="41910"/>
                      <a:pt x="129540" y="61913"/>
                    </a:cubicBezTo>
                    <a:cubicBezTo>
                      <a:pt x="129540" y="70485"/>
                      <a:pt x="129540" y="76200"/>
                      <a:pt x="128588" y="80010"/>
                    </a:cubicBezTo>
                    <a:cubicBezTo>
                      <a:pt x="127635" y="82868"/>
                      <a:pt x="126682" y="84772"/>
                      <a:pt x="123825" y="84772"/>
                    </a:cubicBezTo>
                    <a:lnTo>
                      <a:pt x="18097" y="84772"/>
                    </a:lnTo>
                    <a:cubicBezTo>
                      <a:pt x="18097" y="106680"/>
                      <a:pt x="22860" y="121920"/>
                      <a:pt x="32385" y="132397"/>
                    </a:cubicBezTo>
                    <a:cubicBezTo>
                      <a:pt x="41910" y="142875"/>
                      <a:pt x="56197" y="147638"/>
                      <a:pt x="75247" y="147638"/>
                    </a:cubicBezTo>
                    <a:cubicBezTo>
                      <a:pt x="89535" y="147638"/>
                      <a:pt x="103822" y="144780"/>
                      <a:pt x="117157" y="140018"/>
                    </a:cubicBezTo>
                    <a:cubicBezTo>
                      <a:pt x="120015" y="139065"/>
                      <a:pt x="121920" y="138113"/>
                      <a:pt x="122872" y="138113"/>
                    </a:cubicBezTo>
                    <a:cubicBezTo>
                      <a:pt x="123825" y="138113"/>
                      <a:pt x="124777" y="138113"/>
                      <a:pt x="124777" y="139065"/>
                    </a:cubicBezTo>
                    <a:cubicBezTo>
                      <a:pt x="125730" y="140018"/>
                      <a:pt x="125730" y="140970"/>
                      <a:pt x="125730" y="141922"/>
                    </a:cubicBezTo>
                    <a:lnTo>
                      <a:pt x="125730" y="146685"/>
                    </a:lnTo>
                    <a:cubicBezTo>
                      <a:pt x="125730" y="149543"/>
                      <a:pt x="124777" y="152400"/>
                      <a:pt x="121920" y="153352"/>
                    </a:cubicBezTo>
                    <a:cubicBezTo>
                      <a:pt x="107632" y="160020"/>
                      <a:pt x="91440" y="163830"/>
                      <a:pt x="73342" y="163830"/>
                    </a:cubicBezTo>
                    <a:close/>
                    <a:moveTo>
                      <a:pt x="111442" y="70485"/>
                    </a:moveTo>
                    <a:cubicBezTo>
                      <a:pt x="111442" y="67627"/>
                      <a:pt x="111442" y="63818"/>
                      <a:pt x="111442" y="60007"/>
                    </a:cubicBezTo>
                    <a:cubicBezTo>
                      <a:pt x="111442" y="45720"/>
                      <a:pt x="107632" y="34290"/>
                      <a:pt x="100965" y="26670"/>
                    </a:cubicBezTo>
                    <a:cubicBezTo>
                      <a:pt x="93345" y="19050"/>
                      <a:pt x="82867" y="15240"/>
                      <a:pt x="69532" y="15240"/>
                    </a:cubicBezTo>
                    <a:cubicBezTo>
                      <a:pt x="37147" y="15240"/>
                      <a:pt x="20002" y="33338"/>
                      <a:pt x="18097" y="70485"/>
                    </a:cubicBezTo>
                    <a:lnTo>
                      <a:pt x="111442" y="70485"/>
                    </a:lnTo>
                    <a:close/>
                  </a:path>
                </a:pathLst>
              </a:custGeom>
              <a:grpFill/>
              <a:ln w="9525" cap="flat">
                <a:noFill/>
                <a:prstDash val="solid"/>
                <a:miter/>
              </a:ln>
            </p:spPr>
            <p:txBody>
              <a:bodyPr rtlCol="0" anchor="ctr"/>
              <a:lstStyle/>
              <a:p>
                <a:endParaRPr lang="en-US" sz="2400" dirty="0"/>
              </a:p>
            </p:txBody>
          </p:sp>
          <p:sp>
            <p:nvSpPr>
              <p:cNvPr id="44" name="Freeform: Shape 43">
                <a:extLst>
                  <a:ext uri="{FF2B5EF4-FFF2-40B4-BE49-F238E27FC236}">
                    <a16:creationId xmlns:a16="http://schemas.microsoft.com/office/drawing/2014/main" id="{97565533-FAAA-4647-95BD-CFAF0CB7B5E9}"/>
                  </a:ext>
                </a:extLst>
              </p:cNvPr>
              <p:cNvSpPr/>
              <p:nvPr/>
            </p:nvSpPr>
            <p:spPr>
              <a:xfrm>
                <a:off x="5296852" y="-279082"/>
                <a:ext cx="119062" cy="162877"/>
              </a:xfrm>
              <a:custGeom>
                <a:avLst/>
                <a:gdLst>
                  <a:gd name="connsiteX0" fmla="*/ 45720 w 119062"/>
                  <a:gd name="connsiteY0" fmla="*/ 162877 h 162877"/>
                  <a:gd name="connsiteX1" fmla="*/ 12382 w 119062"/>
                  <a:gd name="connsiteY1" fmla="*/ 150495 h 162877"/>
                  <a:gd name="connsiteX2" fmla="*/ 0 w 119062"/>
                  <a:gd name="connsiteY2" fmla="*/ 118110 h 162877"/>
                  <a:gd name="connsiteX3" fmla="*/ 15240 w 119062"/>
                  <a:gd name="connsiteY3" fmla="*/ 82868 h 162877"/>
                  <a:gd name="connsiteX4" fmla="*/ 57150 w 119062"/>
                  <a:gd name="connsiteY4" fmla="*/ 69532 h 162877"/>
                  <a:gd name="connsiteX5" fmla="*/ 100965 w 119062"/>
                  <a:gd name="connsiteY5" fmla="*/ 76200 h 162877"/>
                  <a:gd name="connsiteX6" fmla="*/ 100965 w 119062"/>
                  <a:gd name="connsiteY6" fmla="*/ 50482 h 162877"/>
                  <a:gd name="connsiteX7" fmla="*/ 92392 w 119062"/>
                  <a:gd name="connsiteY7" fmla="*/ 23813 h 162877"/>
                  <a:gd name="connsiteX8" fmla="*/ 62865 w 119062"/>
                  <a:gd name="connsiteY8" fmla="*/ 15240 h 162877"/>
                  <a:gd name="connsiteX9" fmla="*/ 18097 w 119062"/>
                  <a:gd name="connsiteY9" fmla="*/ 22860 h 162877"/>
                  <a:gd name="connsiteX10" fmla="*/ 13335 w 119062"/>
                  <a:gd name="connsiteY10" fmla="*/ 23813 h 162877"/>
                  <a:gd name="connsiteX11" fmla="*/ 10477 w 119062"/>
                  <a:gd name="connsiteY11" fmla="*/ 20002 h 162877"/>
                  <a:gd name="connsiteX12" fmla="*/ 10477 w 119062"/>
                  <a:gd name="connsiteY12" fmla="*/ 15240 h 162877"/>
                  <a:gd name="connsiteX13" fmla="*/ 11430 w 119062"/>
                  <a:gd name="connsiteY13" fmla="*/ 11430 h 162877"/>
                  <a:gd name="connsiteX14" fmla="*/ 14288 w 119062"/>
                  <a:gd name="connsiteY14" fmla="*/ 9525 h 162877"/>
                  <a:gd name="connsiteX15" fmla="*/ 65722 w 119062"/>
                  <a:gd name="connsiteY15" fmla="*/ 0 h 162877"/>
                  <a:gd name="connsiteX16" fmla="*/ 105727 w 119062"/>
                  <a:gd name="connsiteY16" fmla="*/ 11430 h 162877"/>
                  <a:gd name="connsiteX17" fmla="*/ 119063 w 119062"/>
                  <a:gd name="connsiteY17" fmla="*/ 45720 h 162877"/>
                  <a:gd name="connsiteX18" fmla="*/ 119063 w 119062"/>
                  <a:gd name="connsiteY18" fmla="*/ 154305 h 162877"/>
                  <a:gd name="connsiteX19" fmla="*/ 114300 w 119062"/>
                  <a:gd name="connsiteY19" fmla="*/ 159068 h 162877"/>
                  <a:gd name="connsiteX20" fmla="*/ 107632 w 119062"/>
                  <a:gd name="connsiteY20" fmla="*/ 159068 h 162877"/>
                  <a:gd name="connsiteX21" fmla="*/ 102870 w 119062"/>
                  <a:gd name="connsiteY21" fmla="*/ 154305 h 162877"/>
                  <a:gd name="connsiteX22" fmla="*/ 101917 w 119062"/>
                  <a:gd name="connsiteY22" fmla="*/ 140970 h 162877"/>
                  <a:gd name="connsiteX23" fmla="*/ 45720 w 119062"/>
                  <a:gd name="connsiteY23" fmla="*/ 162877 h 162877"/>
                  <a:gd name="connsiteX24" fmla="*/ 48577 w 119062"/>
                  <a:gd name="connsiteY24" fmla="*/ 146685 h 162877"/>
                  <a:gd name="connsiteX25" fmla="*/ 73342 w 119062"/>
                  <a:gd name="connsiteY25" fmla="*/ 141922 h 162877"/>
                  <a:gd name="connsiteX26" fmla="*/ 100965 w 119062"/>
                  <a:gd name="connsiteY26" fmla="*/ 128588 h 162877"/>
                  <a:gd name="connsiteX27" fmla="*/ 100965 w 119062"/>
                  <a:gd name="connsiteY27" fmla="*/ 90488 h 162877"/>
                  <a:gd name="connsiteX28" fmla="*/ 60960 w 119062"/>
                  <a:gd name="connsiteY28" fmla="*/ 84772 h 162877"/>
                  <a:gd name="connsiteX29" fmla="*/ 18097 w 119062"/>
                  <a:gd name="connsiteY29" fmla="*/ 118110 h 162877"/>
                  <a:gd name="connsiteX30" fmla="*/ 25717 w 119062"/>
                  <a:gd name="connsiteY30" fmla="*/ 140018 h 162877"/>
                  <a:gd name="connsiteX31" fmla="*/ 48577 w 119062"/>
                  <a:gd name="connsiteY31" fmla="*/ 146685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9062" h="162877">
                    <a:moveTo>
                      <a:pt x="45720" y="162877"/>
                    </a:moveTo>
                    <a:cubicBezTo>
                      <a:pt x="31432" y="162877"/>
                      <a:pt x="20002" y="159068"/>
                      <a:pt x="12382" y="150495"/>
                    </a:cubicBezTo>
                    <a:cubicBezTo>
                      <a:pt x="3810" y="142875"/>
                      <a:pt x="0" y="131445"/>
                      <a:pt x="0" y="118110"/>
                    </a:cubicBezTo>
                    <a:cubicBezTo>
                      <a:pt x="0" y="102870"/>
                      <a:pt x="4763" y="91440"/>
                      <a:pt x="15240" y="82868"/>
                    </a:cubicBezTo>
                    <a:cubicBezTo>
                      <a:pt x="25717" y="74295"/>
                      <a:pt x="39052" y="69532"/>
                      <a:pt x="57150" y="69532"/>
                    </a:cubicBezTo>
                    <a:cubicBezTo>
                      <a:pt x="70485" y="69532"/>
                      <a:pt x="85725" y="71438"/>
                      <a:pt x="100965" y="76200"/>
                    </a:cubicBezTo>
                    <a:lnTo>
                      <a:pt x="100965" y="50482"/>
                    </a:lnTo>
                    <a:cubicBezTo>
                      <a:pt x="100965" y="38100"/>
                      <a:pt x="98107" y="28575"/>
                      <a:pt x="92392" y="23813"/>
                    </a:cubicBezTo>
                    <a:cubicBezTo>
                      <a:pt x="86677" y="18097"/>
                      <a:pt x="76200" y="15240"/>
                      <a:pt x="62865" y="15240"/>
                    </a:cubicBezTo>
                    <a:cubicBezTo>
                      <a:pt x="48577" y="15240"/>
                      <a:pt x="34290" y="18097"/>
                      <a:pt x="18097" y="22860"/>
                    </a:cubicBezTo>
                    <a:cubicBezTo>
                      <a:pt x="16192" y="23813"/>
                      <a:pt x="14288" y="23813"/>
                      <a:pt x="13335" y="23813"/>
                    </a:cubicBezTo>
                    <a:cubicBezTo>
                      <a:pt x="11430" y="23813"/>
                      <a:pt x="10477" y="22860"/>
                      <a:pt x="10477" y="20002"/>
                    </a:cubicBezTo>
                    <a:lnTo>
                      <a:pt x="10477" y="15240"/>
                    </a:lnTo>
                    <a:cubicBezTo>
                      <a:pt x="10477" y="13335"/>
                      <a:pt x="10477" y="12382"/>
                      <a:pt x="11430" y="11430"/>
                    </a:cubicBezTo>
                    <a:cubicBezTo>
                      <a:pt x="12382" y="10477"/>
                      <a:pt x="13335" y="9525"/>
                      <a:pt x="14288" y="9525"/>
                    </a:cubicBezTo>
                    <a:cubicBezTo>
                      <a:pt x="30480" y="2857"/>
                      <a:pt x="47625" y="0"/>
                      <a:pt x="65722" y="0"/>
                    </a:cubicBezTo>
                    <a:cubicBezTo>
                      <a:pt x="83820" y="0"/>
                      <a:pt x="97155" y="3810"/>
                      <a:pt x="105727" y="11430"/>
                    </a:cubicBezTo>
                    <a:cubicBezTo>
                      <a:pt x="114300" y="19050"/>
                      <a:pt x="119063" y="30480"/>
                      <a:pt x="119063" y="45720"/>
                    </a:cubicBezTo>
                    <a:lnTo>
                      <a:pt x="119063" y="154305"/>
                    </a:lnTo>
                    <a:cubicBezTo>
                      <a:pt x="119063" y="157163"/>
                      <a:pt x="117157" y="159068"/>
                      <a:pt x="114300" y="159068"/>
                    </a:cubicBezTo>
                    <a:lnTo>
                      <a:pt x="107632" y="159068"/>
                    </a:lnTo>
                    <a:cubicBezTo>
                      <a:pt x="104775" y="159068"/>
                      <a:pt x="102870" y="157163"/>
                      <a:pt x="102870" y="154305"/>
                    </a:cubicBezTo>
                    <a:lnTo>
                      <a:pt x="101917" y="140970"/>
                    </a:lnTo>
                    <a:cubicBezTo>
                      <a:pt x="83820" y="155258"/>
                      <a:pt x="65722" y="162877"/>
                      <a:pt x="45720" y="162877"/>
                    </a:cubicBezTo>
                    <a:close/>
                    <a:moveTo>
                      <a:pt x="48577" y="146685"/>
                    </a:moveTo>
                    <a:cubicBezTo>
                      <a:pt x="56197" y="146685"/>
                      <a:pt x="64770" y="144780"/>
                      <a:pt x="73342" y="141922"/>
                    </a:cubicBezTo>
                    <a:cubicBezTo>
                      <a:pt x="81915" y="139065"/>
                      <a:pt x="91440" y="134302"/>
                      <a:pt x="100965" y="128588"/>
                    </a:cubicBezTo>
                    <a:lnTo>
                      <a:pt x="100965" y="90488"/>
                    </a:lnTo>
                    <a:cubicBezTo>
                      <a:pt x="87630" y="86677"/>
                      <a:pt x="74295" y="84772"/>
                      <a:pt x="60960" y="84772"/>
                    </a:cubicBezTo>
                    <a:cubicBezTo>
                      <a:pt x="32385" y="84772"/>
                      <a:pt x="18097" y="96202"/>
                      <a:pt x="18097" y="118110"/>
                    </a:cubicBezTo>
                    <a:cubicBezTo>
                      <a:pt x="18097" y="127635"/>
                      <a:pt x="20955" y="134302"/>
                      <a:pt x="25717" y="140018"/>
                    </a:cubicBezTo>
                    <a:cubicBezTo>
                      <a:pt x="31432" y="143827"/>
                      <a:pt x="38100" y="146685"/>
                      <a:pt x="48577" y="146685"/>
                    </a:cubicBezTo>
                    <a:close/>
                  </a:path>
                </a:pathLst>
              </a:custGeom>
              <a:grpFill/>
              <a:ln w="9525" cap="flat">
                <a:noFill/>
                <a:prstDash val="solid"/>
                <a:miter/>
              </a:ln>
            </p:spPr>
            <p:txBody>
              <a:bodyPr rtlCol="0" anchor="ctr"/>
              <a:lstStyle/>
              <a:p>
                <a:endParaRPr lang="en-US" sz="2400" dirty="0"/>
              </a:p>
            </p:txBody>
          </p:sp>
          <p:sp>
            <p:nvSpPr>
              <p:cNvPr id="45" name="Freeform: Shape 44">
                <a:extLst>
                  <a:ext uri="{FF2B5EF4-FFF2-40B4-BE49-F238E27FC236}">
                    <a16:creationId xmlns:a16="http://schemas.microsoft.com/office/drawing/2014/main" id="{DA3994AC-DAA5-4D75-BF0D-DA7DA8B6DA7E}"/>
                  </a:ext>
                </a:extLst>
              </p:cNvPr>
              <p:cNvSpPr/>
              <p:nvPr/>
            </p:nvSpPr>
            <p:spPr>
              <a:xfrm>
                <a:off x="5462587" y="-275272"/>
                <a:ext cx="78104" cy="155257"/>
              </a:xfrm>
              <a:custGeom>
                <a:avLst/>
                <a:gdLst>
                  <a:gd name="connsiteX0" fmla="*/ 4763 w 78104"/>
                  <a:gd name="connsiteY0" fmla="*/ 155258 h 155257"/>
                  <a:gd name="connsiteX1" fmla="*/ 0 w 78104"/>
                  <a:gd name="connsiteY1" fmla="*/ 150495 h 155257"/>
                  <a:gd name="connsiteX2" fmla="*/ 0 w 78104"/>
                  <a:gd name="connsiteY2" fmla="*/ 5715 h 155257"/>
                  <a:gd name="connsiteX3" fmla="*/ 4763 w 78104"/>
                  <a:gd name="connsiteY3" fmla="*/ 953 h 155257"/>
                  <a:gd name="connsiteX4" fmla="*/ 10478 w 78104"/>
                  <a:gd name="connsiteY4" fmla="*/ 953 h 155257"/>
                  <a:gd name="connsiteX5" fmla="*/ 15240 w 78104"/>
                  <a:gd name="connsiteY5" fmla="*/ 5715 h 155257"/>
                  <a:gd name="connsiteX6" fmla="*/ 17145 w 78104"/>
                  <a:gd name="connsiteY6" fmla="*/ 23813 h 155257"/>
                  <a:gd name="connsiteX7" fmla="*/ 40005 w 78104"/>
                  <a:gd name="connsiteY7" fmla="*/ 5715 h 155257"/>
                  <a:gd name="connsiteX8" fmla="*/ 65722 w 78104"/>
                  <a:gd name="connsiteY8" fmla="*/ 0 h 155257"/>
                  <a:gd name="connsiteX9" fmla="*/ 73342 w 78104"/>
                  <a:gd name="connsiteY9" fmla="*/ 0 h 155257"/>
                  <a:gd name="connsiteX10" fmla="*/ 78105 w 78104"/>
                  <a:gd name="connsiteY10" fmla="*/ 4763 h 155257"/>
                  <a:gd name="connsiteX11" fmla="*/ 78105 w 78104"/>
                  <a:gd name="connsiteY11" fmla="*/ 12383 h 155257"/>
                  <a:gd name="connsiteX12" fmla="*/ 77153 w 78104"/>
                  <a:gd name="connsiteY12" fmla="*/ 14288 h 155257"/>
                  <a:gd name="connsiteX13" fmla="*/ 74295 w 78104"/>
                  <a:gd name="connsiteY13" fmla="*/ 15240 h 155257"/>
                  <a:gd name="connsiteX14" fmla="*/ 69533 w 78104"/>
                  <a:gd name="connsiteY14" fmla="*/ 15240 h 155257"/>
                  <a:gd name="connsiteX15" fmla="*/ 62865 w 78104"/>
                  <a:gd name="connsiteY15" fmla="*/ 15240 h 155257"/>
                  <a:gd name="connsiteX16" fmla="*/ 38100 w 78104"/>
                  <a:gd name="connsiteY16" fmla="*/ 20003 h 155257"/>
                  <a:gd name="connsiteX17" fmla="*/ 17145 w 78104"/>
                  <a:gd name="connsiteY17" fmla="*/ 37148 h 155257"/>
                  <a:gd name="connsiteX18" fmla="*/ 17145 w 78104"/>
                  <a:gd name="connsiteY18" fmla="*/ 150495 h 155257"/>
                  <a:gd name="connsiteX19" fmla="*/ 12383 w 78104"/>
                  <a:gd name="connsiteY19" fmla="*/ 155258 h 155257"/>
                  <a:gd name="connsiteX20" fmla="*/ 4763 w 78104"/>
                  <a:gd name="connsiteY20" fmla="*/ 155258 h 155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104" h="155257">
                    <a:moveTo>
                      <a:pt x="4763" y="155258"/>
                    </a:moveTo>
                    <a:cubicBezTo>
                      <a:pt x="1905" y="155258"/>
                      <a:pt x="0" y="153353"/>
                      <a:pt x="0" y="150495"/>
                    </a:cubicBezTo>
                    <a:lnTo>
                      <a:pt x="0" y="5715"/>
                    </a:lnTo>
                    <a:cubicBezTo>
                      <a:pt x="0" y="2858"/>
                      <a:pt x="1905" y="953"/>
                      <a:pt x="4763" y="953"/>
                    </a:cubicBezTo>
                    <a:lnTo>
                      <a:pt x="10478" y="953"/>
                    </a:lnTo>
                    <a:cubicBezTo>
                      <a:pt x="13335" y="953"/>
                      <a:pt x="15240" y="2858"/>
                      <a:pt x="15240" y="5715"/>
                    </a:cubicBezTo>
                    <a:lnTo>
                      <a:pt x="17145" y="23813"/>
                    </a:lnTo>
                    <a:cubicBezTo>
                      <a:pt x="24765" y="15240"/>
                      <a:pt x="32385" y="9525"/>
                      <a:pt x="40005" y="5715"/>
                    </a:cubicBezTo>
                    <a:cubicBezTo>
                      <a:pt x="47625" y="1905"/>
                      <a:pt x="56197" y="0"/>
                      <a:pt x="65722" y="0"/>
                    </a:cubicBezTo>
                    <a:cubicBezTo>
                      <a:pt x="68580" y="0"/>
                      <a:pt x="71438" y="0"/>
                      <a:pt x="73342" y="0"/>
                    </a:cubicBezTo>
                    <a:cubicBezTo>
                      <a:pt x="76200" y="0"/>
                      <a:pt x="78105" y="1905"/>
                      <a:pt x="78105" y="4763"/>
                    </a:cubicBezTo>
                    <a:lnTo>
                      <a:pt x="78105" y="12383"/>
                    </a:lnTo>
                    <a:cubicBezTo>
                      <a:pt x="78105" y="13335"/>
                      <a:pt x="78105" y="14288"/>
                      <a:pt x="77153" y="14288"/>
                    </a:cubicBezTo>
                    <a:cubicBezTo>
                      <a:pt x="76200" y="15240"/>
                      <a:pt x="75247" y="15240"/>
                      <a:pt x="74295" y="15240"/>
                    </a:cubicBezTo>
                    <a:cubicBezTo>
                      <a:pt x="72390" y="15240"/>
                      <a:pt x="71438" y="15240"/>
                      <a:pt x="69533" y="15240"/>
                    </a:cubicBezTo>
                    <a:cubicBezTo>
                      <a:pt x="67628" y="15240"/>
                      <a:pt x="65722" y="15240"/>
                      <a:pt x="62865" y="15240"/>
                    </a:cubicBezTo>
                    <a:cubicBezTo>
                      <a:pt x="53340" y="15240"/>
                      <a:pt x="44767" y="17145"/>
                      <a:pt x="38100" y="20003"/>
                    </a:cubicBezTo>
                    <a:cubicBezTo>
                      <a:pt x="30480" y="23813"/>
                      <a:pt x="23813" y="29528"/>
                      <a:pt x="17145" y="37148"/>
                    </a:cubicBezTo>
                    <a:lnTo>
                      <a:pt x="17145" y="150495"/>
                    </a:lnTo>
                    <a:cubicBezTo>
                      <a:pt x="17145" y="153353"/>
                      <a:pt x="15240" y="155258"/>
                      <a:pt x="12383" y="155258"/>
                    </a:cubicBezTo>
                    <a:lnTo>
                      <a:pt x="4763" y="155258"/>
                    </a:lnTo>
                    <a:close/>
                  </a:path>
                </a:pathLst>
              </a:custGeom>
              <a:grpFill/>
              <a:ln w="9525" cap="flat">
                <a:noFill/>
                <a:prstDash val="solid"/>
                <a:miter/>
              </a:ln>
            </p:spPr>
            <p:txBody>
              <a:bodyPr rtlCol="0" anchor="ctr"/>
              <a:lstStyle/>
              <a:p>
                <a:endParaRPr lang="en-US" sz="2400" dirty="0"/>
              </a:p>
            </p:txBody>
          </p:sp>
          <p:sp>
            <p:nvSpPr>
              <p:cNvPr id="46" name="Freeform: Shape 45">
                <a:extLst>
                  <a:ext uri="{FF2B5EF4-FFF2-40B4-BE49-F238E27FC236}">
                    <a16:creationId xmlns:a16="http://schemas.microsoft.com/office/drawing/2014/main" id="{216CEFBC-DDBF-41D7-B172-98A57267E6AA}"/>
                  </a:ext>
                </a:extLst>
              </p:cNvPr>
              <p:cNvSpPr/>
              <p:nvPr/>
            </p:nvSpPr>
            <p:spPr>
              <a:xfrm>
                <a:off x="5568314"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7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2 w 125729"/>
                  <a:gd name="connsiteY14" fmla="*/ 154305 h 159067"/>
                  <a:gd name="connsiteX15" fmla="*/ 107632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7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7" y="3810"/>
                    </a:lnTo>
                    <a:cubicBezTo>
                      <a:pt x="13335" y="3810"/>
                      <a:pt x="15240" y="5715"/>
                      <a:pt x="15240" y="8573"/>
                    </a:cubicBezTo>
                    <a:lnTo>
                      <a:pt x="16192" y="21907"/>
                    </a:lnTo>
                    <a:cubicBezTo>
                      <a:pt x="26670" y="14288"/>
                      <a:pt x="37147" y="9525"/>
                      <a:pt x="47625" y="5715"/>
                    </a:cubicBezTo>
                    <a:cubicBezTo>
                      <a:pt x="59055" y="1905"/>
                      <a:pt x="69532"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2" y="157163"/>
                      <a:pt x="107632" y="154305"/>
                    </a:cubicBezTo>
                    <a:lnTo>
                      <a:pt x="107632" y="53340"/>
                    </a:lnTo>
                    <a:cubicBezTo>
                      <a:pt x="107632" y="40005"/>
                      <a:pt x="104775" y="30480"/>
                      <a:pt x="100013" y="24765"/>
                    </a:cubicBezTo>
                    <a:cubicBezTo>
                      <a:pt x="95250" y="19050"/>
                      <a:pt x="86677" y="15240"/>
                      <a:pt x="75247" y="15240"/>
                    </a:cubicBezTo>
                    <a:cubicBezTo>
                      <a:pt x="55245" y="15240"/>
                      <a:pt x="35242" y="21907"/>
                      <a:pt x="15240" y="35243"/>
                    </a:cubicBezTo>
                    <a:lnTo>
                      <a:pt x="15240" y="154305"/>
                    </a:lnTo>
                    <a:cubicBezTo>
                      <a:pt x="15240" y="157163"/>
                      <a:pt x="13335" y="159068"/>
                      <a:pt x="10477" y="159068"/>
                    </a:cubicBezTo>
                    <a:lnTo>
                      <a:pt x="4763" y="159068"/>
                    </a:lnTo>
                    <a:close/>
                  </a:path>
                </a:pathLst>
              </a:custGeom>
              <a:grpFill/>
              <a:ln w="9525" cap="flat">
                <a:noFill/>
                <a:prstDash val="solid"/>
                <a:miter/>
              </a:ln>
            </p:spPr>
            <p:txBody>
              <a:bodyPr rtlCol="0" anchor="ctr"/>
              <a:lstStyle/>
              <a:p>
                <a:endParaRPr lang="en-US" sz="2400" dirty="0"/>
              </a:p>
            </p:txBody>
          </p:sp>
          <p:sp>
            <p:nvSpPr>
              <p:cNvPr id="47" name="Freeform: Shape 46">
                <a:extLst>
                  <a:ext uri="{FF2B5EF4-FFF2-40B4-BE49-F238E27FC236}">
                    <a16:creationId xmlns:a16="http://schemas.microsoft.com/office/drawing/2014/main" id="{0E257EA4-EE90-47F0-884C-1EF8CE492138}"/>
                  </a:ext>
                </a:extLst>
              </p:cNvPr>
              <p:cNvSpPr/>
              <p:nvPr/>
            </p:nvSpPr>
            <p:spPr>
              <a:xfrm>
                <a:off x="5739764" y="-334327"/>
                <a:ext cx="26669" cy="214312"/>
              </a:xfrm>
              <a:custGeom>
                <a:avLst/>
                <a:gdLst>
                  <a:gd name="connsiteX0" fmla="*/ 13335 w 26669"/>
                  <a:gd name="connsiteY0" fmla="*/ 26670 h 214312"/>
                  <a:gd name="connsiteX1" fmla="*/ 3810 w 26669"/>
                  <a:gd name="connsiteY1" fmla="*/ 22860 h 214312"/>
                  <a:gd name="connsiteX2" fmla="*/ 0 w 26669"/>
                  <a:gd name="connsiteY2" fmla="*/ 13335 h 214312"/>
                  <a:gd name="connsiteX3" fmla="*/ 3810 w 26669"/>
                  <a:gd name="connsiteY3" fmla="*/ 3810 h 214312"/>
                  <a:gd name="connsiteX4" fmla="*/ 13335 w 26669"/>
                  <a:gd name="connsiteY4" fmla="*/ 0 h 214312"/>
                  <a:gd name="connsiteX5" fmla="*/ 22860 w 26669"/>
                  <a:gd name="connsiteY5" fmla="*/ 3810 h 214312"/>
                  <a:gd name="connsiteX6" fmla="*/ 26670 w 26669"/>
                  <a:gd name="connsiteY6" fmla="*/ 13335 h 214312"/>
                  <a:gd name="connsiteX7" fmla="*/ 22860 w 26669"/>
                  <a:gd name="connsiteY7" fmla="*/ 22860 h 214312"/>
                  <a:gd name="connsiteX8" fmla="*/ 13335 w 26669"/>
                  <a:gd name="connsiteY8" fmla="*/ 26670 h 214312"/>
                  <a:gd name="connsiteX9" fmla="*/ 8572 w 26669"/>
                  <a:gd name="connsiteY9" fmla="*/ 214313 h 214312"/>
                  <a:gd name="connsiteX10" fmla="*/ 3810 w 26669"/>
                  <a:gd name="connsiteY10" fmla="*/ 209550 h 214312"/>
                  <a:gd name="connsiteX11" fmla="*/ 3810 w 26669"/>
                  <a:gd name="connsiteY11" fmla="*/ 64770 h 214312"/>
                  <a:gd name="connsiteX12" fmla="*/ 8572 w 26669"/>
                  <a:gd name="connsiteY12" fmla="*/ 60007 h 214312"/>
                  <a:gd name="connsiteX13" fmla="*/ 17145 w 26669"/>
                  <a:gd name="connsiteY13" fmla="*/ 60007 h 214312"/>
                  <a:gd name="connsiteX14" fmla="*/ 21907 w 26669"/>
                  <a:gd name="connsiteY14" fmla="*/ 64770 h 214312"/>
                  <a:gd name="connsiteX15" fmla="*/ 21907 w 26669"/>
                  <a:gd name="connsiteY15" fmla="*/ 209550 h 214312"/>
                  <a:gd name="connsiteX16" fmla="*/ 17145 w 26669"/>
                  <a:gd name="connsiteY16" fmla="*/ 214313 h 214312"/>
                  <a:gd name="connsiteX17" fmla="*/ 8572 w 26669"/>
                  <a:gd name="connsiteY17" fmla="*/ 21431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669" h="214312">
                    <a:moveTo>
                      <a:pt x="13335" y="26670"/>
                    </a:moveTo>
                    <a:cubicBezTo>
                      <a:pt x="9525" y="26670"/>
                      <a:pt x="5715" y="25717"/>
                      <a:pt x="3810" y="22860"/>
                    </a:cubicBezTo>
                    <a:cubicBezTo>
                      <a:pt x="1905" y="20002"/>
                      <a:pt x="0" y="17145"/>
                      <a:pt x="0" y="13335"/>
                    </a:cubicBezTo>
                    <a:cubicBezTo>
                      <a:pt x="0" y="9525"/>
                      <a:pt x="952" y="5715"/>
                      <a:pt x="3810" y="3810"/>
                    </a:cubicBezTo>
                    <a:cubicBezTo>
                      <a:pt x="5715" y="952"/>
                      <a:pt x="9525" y="0"/>
                      <a:pt x="13335" y="0"/>
                    </a:cubicBezTo>
                    <a:cubicBezTo>
                      <a:pt x="17145" y="0"/>
                      <a:pt x="20955" y="952"/>
                      <a:pt x="22860" y="3810"/>
                    </a:cubicBezTo>
                    <a:cubicBezTo>
                      <a:pt x="24765" y="6667"/>
                      <a:pt x="26670" y="9525"/>
                      <a:pt x="26670" y="13335"/>
                    </a:cubicBezTo>
                    <a:cubicBezTo>
                      <a:pt x="26670" y="17145"/>
                      <a:pt x="25717" y="20955"/>
                      <a:pt x="22860" y="22860"/>
                    </a:cubicBezTo>
                    <a:cubicBezTo>
                      <a:pt x="20002" y="25717"/>
                      <a:pt x="17145" y="26670"/>
                      <a:pt x="13335" y="26670"/>
                    </a:cubicBezTo>
                    <a:close/>
                    <a:moveTo>
                      <a:pt x="8572" y="214313"/>
                    </a:moveTo>
                    <a:cubicBezTo>
                      <a:pt x="5715" y="214313"/>
                      <a:pt x="3810" y="212408"/>
                      <a:pt x="3810" y="209550"/>
                    </a:cubicBezTo>
                    <a:lnTo>
                      <a:pt x="3810" y="64770"/>
                    </a:lnTo>
                    <a:cubicBezTo>
                      <a:pt x="3810" y="61913"/>
                      <a:pt x="5715" y="60007"/>
                      <a:pt x="8572" y="60007"/>
                    </a:cubicBezTo>
                    <a:lnTo>
                      <a:pt x="17145" y="60007"/>
                    </a:lnTo>
                    <a:cubicBezTo>
                      <a:pt x="20002" y="60007"/>
                      <a:pt x="21907" y="61913"/>
                      <a:pt x="21907" y="64770"/>
                    </a:cubicBezTo>
                    <a:lnTo>
                      <a:pt x="21907" y="209550"/>
                    </a:lnTo>
                    <a:cubicBezTo>
                      <a:pt x="21907" y="212408"/>
                      <a:pt x="20002" y="214313"/>
                      <a:pt x="17145" y="214313"/>
                    </a:cubicBezTo>
                    <a:lnTo>
                      <a:pt x="8572" y="214313"/>
                    </a:lnTo>
                    <a:close/>
                  </a:path>
                </a:pathLst>
              </a:custGeom>
              <a:grpFill/>
              <a:ln w="9525" cap="flat">
                <a:noFill/>
                <a:prstDash val="solid"/>
                <a:miter/>
              </a:ln>
            </p:spPr>
            <p:txBody>
              <a:bodyPr rtlCol="0" anchor="ctr"/>
              <a:lstStyle/>
              <a:p>
                <a:endParaRPr lang="en-US" sz="2400" dirty="0"/>
              </a:p>
            </p:txBody>
          </p:sp>
          <p:sp>
            <p:nvSpPr>
              <p:cNvPr id="48" name="Freeform: Shape 47">
                <a:extLst>
                  <a:ext uri="{FF2B5EF4-FFF2-40B4-BE49-F238E27FC236}">
                    <a16:creationId xmlns:a16="http://schemas.microsoft.com/office/drawing/2014/main" id="{B3049F55-9678-4BCB-ACDF-6D5C2C4F5924}"/>
                  </a:ext>
                </a:extLst>
              </p:cNvPr>
              <p:cNvSpPr/>
              <p:nvPr/>
            </p:nvSpPr>
            <p:spPr>
              <a:xfrm>
                <a:off x="5810249" y="-278130"/>
                <a:ext cx="125729" cy="159067"/>
              </a:xfrm>
              <a:custGeom>
                <a:avLst/>
                <a:gdLst>
                  <a:gd name="connsiteX0" fmla="*/ 4763 w 125729"/>
                  <a:gd name="connsiteY0" fmla="*/ 158115 h 159067"/>
                  <a:gd name="connsiteX1" fmla="*/ 0 w 125729"/>
                  <a:gd name="connsiteY1" fmla="*/ 153353 h 159067"/>
                  <a:gd name="connsiteX2" fmla="*/ 0 w 125729"/>
                  <a:gd name="connsiteY2" fmla="*/ 8573 h 159067"/>
                  <a:gd name="connsiteX3" fmla="*/ 4763 w 125729"/>
                  <a:gd name="connsiteY3" fmla="*/ 3810 h 159067"/>
                  <a:gd name="connsiteX4" fmla="*/ 10478 w 125729"/>
                  <a:gd name="connsiteY4" fmla="*/ 3810 h 159067"/>
                  <a:gd name="connsiteX5" fmla="*/ 15240 w 125729"/>
                  <a:gd name="connsiteY5" fmla="*/ 8573 h 159067"/>
                  <a:gd name="connsiteX6" fmla="*/ 16192 w 125729"/>
                  <a:gd name="connsiteY6" fmla="*/ 21907 h 159067"/>
                  <a:gd name="connsiteX7" fmla="*/ 47625 w 125729"/>
                  <a:gd name="connsiteY7" fmla="*/ 5715 h 159067"/>
                  <a:gd name="connsiteX8" fmla="*/ 80010 w 125729"/>
                  <a:gd name="connsiteY8" fmla="*/ 0 h 159067"/>
                  <a:gd name="connsiteX9" fmla="*/ 114300 w 125729"/>
                  <a:gd name="connsiteY9" fmla="*/ 11430 h 159067"/>
                  <a:gd name="connsiteX10" fmla="*/ 125730 w 125729"/>
                  <a:gd name="connsiteY10" fmla="*/ 46673 h 159067"/>
                  <a:gd name="connsiteX11" fmla="*/ 125730 w 125729"/>
                  <a:gd name="connsiteY11" fmla="*/ 154305 h 159067"/>
                  <a:gd name="connsiteX12" fmla="*/ 120967 w 125729"/>
                  <a:gd name="connsiteY12" fmla="*/ 159068 h 159067"/>
                  <a:gd name="connsiteX13" fmla="*/ 112395 w 125729"/>
                  <a:gd name="connsiteY13" fmla="*/ 159068 h 159067"/>
                  <a:gd name="connsiteX14" fmla="*/ 107633 w 125729"/>
                  <a:gd name="connsiteY14" fmla="*/ 154305 h 159067"/>
                  <a:gd name="connsiteX15" fmla="*/ 107633 w 125729"/>
                  <a:gd name="connsiteY15" fmla="*/ 53340 h 159067"/>
                  <a:gd name="connsiteX16" fmla="*/ 100013 w 125729"/>
                  <a:gd name="connsiteY16" fmla="*/ 24765 h 159067"/>
                  <a:gd name="connsiteX17" fmla="*/ 75247 w 125729"/>
                  <a:gd name="connsiteY17" fmla="*/ 15240 h 159067"/>
                  <a:gd name="connsiteX18" fmla="*/ 15240 w 125729"/>
                  <a:gd name="connsiteY18" fmla="*/ 35243 h 159067"/>
                  <a:gd name="connsiteX19" fmla="*/ 15240 w 125729"/>
                  <a:gd name="connsiteY19" fmla="*/ 154305 h 159067"/>
                  <a:gd name="connsiteX20" fmla="*/ 10478 w 125729"/>
                  <a:gd name="connsiteY20" fmla="*/ 159068 h 159067"/>
                  <a:gd name="connsiteX21" fmla="*/ 4763 w 125729"/>
                  <a:gd name="connsiteY21" fmla="*/ 159068 h 15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5729" h="159067">
                    <a:moveTo>
                      <a:pt x="4763" y="158115"/>
                    </a:moveTo>
                    <a:cubicBezTo>
                      <a:pt x="1905" y="158115"/>
                      <a:pt x="0" y="156210"/>
                      <a:pt x="0" y="153353"/>
                    </a:cubicBezTo>
                    <a:lnTo>
                      <a:pt x="0" y="8573"/>
                    </a:lnTo>
                    <a:cubicBezTo>
                      <a:pt x="0" y="5715"/>
                      <a:pt x="1905" y="3810"/>
                      <a:pt x="4763" y="3810"/>
                    </a:cubicBezTo>
                    <a:lnTo>
                      <a:pt x="10478" y="3810"/>
                    </a:lnTo>
                    <a:cubicBezTo>
                      <a:pt x="13335" y="3810"/>
                      <a:pt x="15240" y="5715"/>
                      <a:pt x="15240" y="8573"/>
                    </a:cubicBezTo>
                    <a:lnTo>
                      <a:pt x="16192" y="21907"/>
                    </a:lnTo>
                    <a:cubicBezTo>
                      <a:pt x="26670" y="14288"/>
                      <a:pt x="37147" y="9525"/>
                      <a:pt x="47625" y="5715"/>
                    </a:cubicBezTo>
                    <a:cubicBezTo>
                      <a:pt x="59055" y="1905"/>
                      <a:pt x="69533" y="0"/>
                      <a:pt x="80010" y="0"/>
                    </a:cubicBezTo>
                    <a:cubicBezTo>
                      <a:pt x="95250" y="0"/>
                      <a:pt x="106680" y="3810"/>
                      <a:pt x="114300" y="11430"/>
                    </a:cubicBezTo>
                    <a:cubicBezTo>
                      <a:pt x="121920" y="19050"/>
                      <a:pt x="125730" y="30480"/>
                      <a:pt x="125730" y="46673"/>
                    </a:cubicBezTo>
                    <a:lnTo>
                      <a:pt x="125730" y="154305"/>
                    </a:lnTo>
                    <a:cubicBezTo>
                      <a:pt x="125730" y="157163"/>
                      <a:pt x="123825" y="159068"/>
                      <a:pt x="120967" y="159068"/>
                    </a:cubicBezTo>
                    <a:lnTo>
                      <a:pt x="112395" y="159068"/>
                    </a:lnTo>
                    <a:cubicBezTo>
                      <a:pt x="109538" y="159068"/>
                      <a:pt x="107633" y="157163"/>
                      <a:pt x="107633" y="154305"/>
                    </a:cubicBezTo>
                    <a:lnTo>
                      <a:pt x="107633" y="53340"/>
                    </a:lnTo>
                    <a:cubicBezTo>
                      <a:pt x="107633" y="40005"/>
                      <a:pt x="104775" y="30480"/>
                      <a:pt x="100013" y="24765"/>
                    </a:cubicBezTo>
                    <a:cubicBezTo>
                      <a:pt x="95250" y="19050"/>
                      <a:pt x="86678" y="15240"/>
                      <a:pt x="75247" y="15240"/>
                    </a:cubicBezTo>
                    <a:cubicBezTo>
                      <a:pt x="55245" y="15240"/>
                      <a:pt x="35242" y="21907"/>
                      <a:pt x="15240" y="35243"/>
                    </a:cubicBezTo>
                    <a:lnTo>
                      <a:pt x="15240" y="154305"/>
                    </a:lnTo>
                    <a:cubicBezTo>
                      <a:pt x="15240" y="157163"/>
                      <a:pt x="13335" y="159068"/>
                      <a:pt x="10478" y="159068"/>
                    </a:cubicBezTo>
                    <a:lnTo>
                      <a:pt x="4763" y="159068"/>
                    </a:lnTo>
                    <a:close/>
                  </a:path>
                </a:pathLst>
              </a:custGeom>
              <a:grpFill/>
              <a:ln w="9525" cap="flat">
                <a:noFill/>
                <a:prstDash val="solid"/>
                <a:miter/>
              </a:ln>
            </p:spPr>
            <p:txBody>
              <a:bodyPr rtlCol="0" anchor="ctr"/>
              <a:lstStyle/>
              <a:p>
                <a:endParaRPr lang="en-US" sz="2400" dirty="0"/>
              </a:p>
            </p:txBody>
          </p:sp>
          <p:sp>
            <p:nvSpPr>
              <p:cNvPr id="49" name="Freeform: Shape 48">
                <a:extLst>
                  <a:ext uri="{FF2B5EF4-FFF2-40B4-BE49-F238E27FC236}">
                    <a16:creationId xmlns:a16="http://schemas.microsoft.com/office/drawing/2014/main" id="{0E9DCEF9-83D2-495A-BC08-051B41A9FC71}"/>
                  </a:ext>
                </a:extLst>
              </p:cNvPr>
              <p:cNvSpPr/>
              <p:nvPr/>
            </p:nvSpPr>
            <p:spPr>
              <a:xfrm>
                <a:off x="5976937" y="-280035"/>
                <a:ext cx="133350" cy="226695"/>
              </a:xfrm>
              <a:custGeom>
                <a:avLst/>
                <a:gdLst>
                  <a:gd name="connsiteX0" fmla="*/ 62865 w 133350"/>
                  <a:gd name="connsiteY0" fmla="*/ 226695 h 226695"/>
                  <a:gd name="connsiteX1" fmla="*/ 38100 w 133350"/>
                  <a:gd name="connsiteY1" fmla="*/ 223838 h 226695"/>
                  <a:gd name="connsiteX2" fmla="*/ 16192 w 133350"/>
                  <a:gd name="connsiteY2" fmla="*/ 216218 h 226695"/>
                  <a:gd name="connsiteX3" fmla="*/ 12383 w 133350"/>
                  <a:gd name="connsiteY3" fmla="*/ 209550 h 226695"/>
                  <a:gd name="connsiteX4" fmla="*/ 12383 w 133350"/>
                  <a:gd name="connsiteY4" fmla="*/ 204788 h 226695"/>
                  <a:gd name="connsiteX5" fmla="*/ 16192 w 133350"/>
                  <a:gd name="connsiteY5" fmla="*/ 200978 h 226695"/>
                  <a:gd name="connsiteX6" fmla="*/ 18097 w 133350"/>
                  <a:gd name="connsiteY6" fmla="*/ 200978 h 226695"/>
                  <a:gd name="connsiteX7" fmla="*/ 21908 w 133350"/>
                  <a:gd name="connsiteY7" fmla="*/ 201930 h 226695"/>
                  <a:gd name="connsiteX8" fmla="*/ 61913 w 133350"/>
                  <a:gd name="connsiteY8" fmla="*/ 208598 h 226695"/>
                  <a:gd name="connsiteX9" fmla="*/ 103822 w 133350"/>
                  <a:gd name="connsiteY9" fmla="*/ 194310 h 226695"/>
                  <a:gd name="connsiteX10" fmla="*/ 117158 w 133350"/>
                  <a:gd name="connsiteY10" fmla="*/ 149543 h 226695"/>
                  <a:gd name="connsiteX11" fmla="*/ 117158 w 133350"/>
                  <a:gd name="connsiteY11" fmla="*/ 137160 h 226695"/>
                  <a:gd name="connsiteX12" fmla="*/ 92392 w 133350"/>
                  <a:gd name="connsiteY12" fmla="*/ 152400 h 226695"/>
                  <a:gd name="connsiteX13" fmla="*/ 65722 w 133350"/>
                  <a:gd name="connsiteY13" fmla="*/ 158115 h 226695"/>
                  <a:gd name="connsiteX14" fmla="*/ 18097 w 133350"/>
                  <a:gd name="connsiteY14" fmla="*/ 137160 h 226695"/>
                  <a:gd name="connsiteX15" fmla="*/ 0 w 133350"/>
                  <a:gd name="connsiteY15" fmla="*/ 80963 h 226695"/>
                  <a:gd name="connsiteX16" fmla="*/ 18097 w 133350"/>
                  <a:gd name="connsiteY16" fmla="*/ 21908 h 226695"/>
                  <a:gd name="connsiteX17" fmla="*/ 65722 w 133350"/>
                  <a:gd name="connsiteY17" fmla="*/ 0 h 226695"/>
                  <a:gd name="connsiteX18" fmla="*/ 117158 w 133350"/>
                  <a:gd name="connsiteY18" fmla="*/ 20955 h 226695"/>
                  <a:gd name="connsiteX19" fmla="*/ 118110 w 133350"/>
                  <a:gd name="connsiteY19" fmla="*/ 9525 h 226695"/>
                  <a:gd name="connsiteX20" fmla="*/ 122872 w 133350"/>
                  <a:gd name="connsiteY20" fmla="*/ 4763 h 226695"/>
                  <a:gd name="connsiteX21" fmla="*/ 128588 w 133350"/>
                  <a:gd name="connsiteY21" fmla="*/ 4763 h 226695"/>
                  <a:gd name="connsiteX22" fmla="*/ 133350 w 133350"/>
                  <a:gd name="connsiteY22" fmla="*/ 9525 h 226695"/>
                  <a:gd name="connsiteX23" fmla="*/ 133350 w 133350"/>
                  <a:gd name="connsiteY23" fmla="*/ 152400 h 226695"/>
                  <a:gd name="connsiteX24" fmla="*/ 115253 w 133350"/>
                  <a:gd name="connsiteY24" fmla="*/ 207645 h 226695"/>
                  <a:gd name="connsiteX25" fmla="*/ 62865 w 133350"/>
                  <a:gd name="connsiteY25" fmla="*/ 226695 h 226695"/>
                  <a:gd name="connsiteX26" fmla="*/ 69533 w 133350"/>
                  <a:gd name="connsiteY26" fmla="*/ 141923 h 226695"/>
                  <a:gd name="connsiteX27" fmla="*/ 117158 w 133350"/>
                  <a:gd name="connsiteY27" fmla="*/ 121920 h 226695"/>
                  <a:gd name="connsiteX28" fmla="*/ 117158 w 133350"/>
                  <a:gd name="connsiteY28" fmla="*/ 36195 h 226695"/>
                  <a:gd name="connsiteX29" fmla="*/ 93345 w 133350"/>
                  <a:gd name="connsiteY29" fmla="*/ 20955 h 226695"/>
                  <a:gd name="connsiteX30" fmla="*/ 68580 w 133350"/>
                  <a:gd name="connsiteY30" fmla="*/ 16193 h 226695"/>
                  <a:gd name="connsiteX31" fmla="*/ 31433 w 133350"/>
                  <a:gd name="connsiteY31" fmla="*/ 32385 h 226695"/>
                  <a:gd name="connsiteX32" fmla="*/ 19050 w 133350"/>
                  <a:gd name="connsiteY32" fmla="*/ 80010 h 226695"/>
                  <a:gd name="connsiteX33" fmla="*/ 32385 w 133350"/>
                  <a:gd name="connsiteY33" fmla="*/ 125730 h 226695"/>
                  <a:gd name="connsiteX34" fmla="*/ 69533 w 133350"/>
                  <a:gd name="connsiteY34" fmla="*/ 141923 h 226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3350" h="226695">
                    <a:moveTo>
                      <a:pt x="62865" y="226695"/>
                    </a:moveTo>
                    <a:cubicBezTo>
                      <a:pt x="54292" y="226695"/>
                      <a:pt x="45720" y="225743"/>
                      <a:pt x="38100" y="223838"/>
                    </a:cubicBezTo>
                    <a:cubicBezTo>
                      <a:pt x="29528" y="221933"/>
                      <a:pt x="22860" y="220027"/>
                      <a:pt x="16192" y="216218"/>
                    </a:cubicBezTo>
                    <a:cubicBezTo>
                      <a:pt x="14288" y="215265"/>
                      <a:pt x="12383" y="213360"/>
                      <a:pt x="12383" y="209550"/>
                    </a:cubicBezTo>
                    <a:lnTo>
                      <a:pt x="12383" y="204788"/>
                    </a:lnTo>
                    <a:cubicBezTo>
                      <a:pt x="12383" y="201930"/>
                      <a:pt x="13335" y="200978"/>
                      <a:pt x="16192" y="200978"/>
                    </a:cubicBezTo>
                    <a:cubicBezTo>
                      <a:pt x="17145" y="200978"/>
                      <a:pt x="17145" y="200978"/>
                      <a:pt x="18097" y="200978"/>
                    </a:cubicBezTo>
                    <a:cubicBezTo>
                      <a:pt x="19050" y="200978"/>
                      <a:pt x="20003" y="201930"/>
                      <a:pt x="21908" y="201930"/>
                    </a:cubicBezTo>
                    <a:cubicBezTo>
                      <a:pt x="36195" y="206693"/>
                      <a:pt x="49530" y="208598"/>
                      <a:pt x="61913" y="208598"/>
                    </a:cubicBezTo>
                    <a:cubicBezTo>
                      <a:pt x="80963" y="208598"/>
                      <a:pt x="95250" y="203835"/>
                      <a:pt x="103822" y="194310"/>
                    </a:cubicBezTo>
                    <a:cubicBezTo>
                      <a:pt x="112395" y="184785"/>
                      <a:pt x="117158" y="170498"/>
                      <a:pt x="117158" y="149543"/>
                    </a:cubicBezTo>
                    <a:lnTo>
                      <a:pt x="117158" y="137160"/>
                    </a:lnTo>
                    <a:cubicBezTo>
                      <a:pt x="109538" y="143828"/>
                      <a:pt x="100965" y="148590"/>
                      <a:pt x="92392" y="152400"/>
                    </a:cubicBezTo>
                    <a:cubicBezTo>
                      <a:pt x="83820" y="156210"/>
                      <a:pt x="74295" y="158115"/>
                      <a:pt x="65722" y="158115"/>
                    </a:cubicBezTo>
                    <a:cubicBezTo>
                      <a:pt x="45720" y="158115"/>
                      <a:pt x="30480" y="151448"/>
                      <a:pt x="18097" y="137160"/>
                    </a:cubicBezTo>
                    <a:cubicBezTo>
                      <a:pt x="6667" y="122873"/>
                      <a:pt x="0" y="104775"/>
                      <a:pt x="0" y="80963"/>
                    </a:cubicBezTo>
                    <a:cubicBezTo>
                      <a:pt x="0" y="56198"/>
                      <a:pt x="5715" y="36195"/>
                      <a:pt x="18097" y="21908"/>
                    </a:cubicBezTo>
                    <a:cubicBezTo>
                      <a:pt x="29528" y="7620"/>
                      <a:pt x="45720" y="0"/>
                      <a:pt x="65722" y="0"/>
                    </a:cubicBezTo>
                    <a:cubicBezTo>
                      <a:pt x="84772" y="0"/>
                      <a:pt x="101917" y="6668"/>
                      <a:pt x="117158" y="20955"/>
                    </a:cubicBezTo>
                    <a:lnTo>
                      <a:pt x="118110" y="9525"/>
                    </a:lnTo>
                    <a:cubicBezTo>
                      <a:pt x="118110" y="6668"/>
                      <a:pt x="120015" y="4763"/>
                      <a:pt x="122872" y="4763"/>
                    </a:cubicBezTo>
                    <a:lnTo>
                      <a:pt x="128588" y="4763"/>
                    </a:lnTo>
                    <a:cubicBezTo>
                      <a:pt x="131445" y="4763"/>
                      <a:pt x="133350" y="6668"/>
                      <a:pt x="133350" y="9525"/>
                    </a:cubicBezTo>
                    <a:lnTo>
                      <a:pt x="133350" y="152400"/>
                    </a:lnTo>
                    <a:cubicBezTo>
                      <a:pt x="133350" y="176213"/>
                      <a:pt x="127635" y="195263"/>
                      <a:pt x="115253" y="207645"/>
                    </a:cubicBezTo>
                    <a:cubicBezTo>
                      <a:pt x="103822" y="220980"/>
                      <a:pt x="85725" y="226695"/>
                      <a:pt x="62865" y="226695"/>
                    </a:cubicBezTo>
                    <a:close/>
                    <a:moveTo>
                      <a:pt x="69533" y="141923"/>
                    </a:moveTo>
                    <a:cubicBezTo>
                      <a:pt x="84772" y="141923"/>
                      <a:pt x="100965" y="135255"/>
                      <a:pt x="117158" y="121920"/>
                    </a:cubicBezTo>
                    <a:lnTo>
                      <a:pt x="117158" y="36195"/>
                    </a:lnTo>
                    <a:cubicBezTo>
                      <a:pt x="108585" y="29528"/>
                      <a:pt x="100965" y="23813"/>
                      <a:pt x="93345" y="20955"/>
                    </a:cubicBezTo>
                    <a:cubicBezTo>
                      <a:pt x="85725" y="18098"/>
                      <a:pt x="77153" y="16193"/>
                      <a:pt x="68580" y="16193"/>
                    </a:cubicBezTo>
                    <a:cubicBezTo>
                      <a:pt x="52388" y="16193"/>
                      <a:pt x="40005" y="21908"/>
                      <a:pt x="31433" y="32385"/>
                    </a:cubicBezTo>
                    <a:cubicBezTo>
                      <a:pt x="22860" y="42863"/>
                      <a:pt x="19050" y="59055"/>
                      <a:pt x="19050" y="80010"/>
                    </a:cubicBezTo>
                    <a:cubicBezTo>
                      <a:pt x="19050" y="100013"/>
                      <a:pt x="23813" y="115253"/>
                      <a:pt x="32385" y="125730"/>
                    </a:cubicBezTo>
                    <a:cubicBezTo>
                      <a:pt x="40005" y="137160"/>
                      <a:pt x="52388" y="141923"/>
                      <a:pt x="69533" y="141923"/>
                    </a:cubicBezTo>
                    <a:close/>
                  </a:path>
                </a:pathLst>
              </a:custGeom>
              <a:grpFill/>
              <a:ln w="9525" cap="flat">
                <a:noFill/>
                <a:prstDash val="solid"/>
                <a:miter/>
              </a:ln>
            </p:spPr>
            <p:txBody>
              <a:bodyPr rtlCol="0" anchor="ctr"/>
              <a:lstStyle/>
              <a:p>
                <a:endParaRPr lang="en-US" sz="2400" dirty="0"/>
              </a:p>
            </p:txBody>
          </p:sp>
        </p:grpSp>
      </p:grpSp>
    </p:spTree>
    <p:extLst>
      <p:ext uri="{BB962C8B-B14F-4D97-AF65-F5344CB8AC3E}">
        <p14:creationId xmlns:p14="http://schemas.microsoft.com/office/powerpoint/2010/main" val="10218801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70" rtl="0" eaLnBrk="1" latinLnBrk="0" hangingPunct="1">
        <a:lnSpc>
          <a:spcPct val="90000"/>
        </a:lnSpc>
        <a:spcBef>
          <a:spcPct val="0"/>
        </a:spcBef>
        <a:buNone/>
        <a:defRPr sz="3200" b="0" i="0" kern="1200">
          <a:solidFill>
            <a:schemeClr val="tx1"/>
          </a:solidFill>
          <a:latin typeface="+mj-lt"/>
          <a:ea typeface="+mj-ea"/>
          <a:cs typeface="Amazon Ember Regular" charset="0"/>
        </a:defRPr>
      </a:lvl1pPr>
    </p:titleStyle>
    <p:bodyStyle>
      <a:lvl1pPr marL="0" indent="0" algn="l" defTabSz="609570"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50" indent="-380981" algn="l" defTabSz="609570"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25" indent="-304784" algn="l" defTabSz="609570"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493" indent="-304784" algn="l" defTabSz="60957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062" indent="-304784" algn="l" defTabSz="60957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1000"/>
            <a:ext cx="10972800" cy="9144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356086"/>
            <a:ext cx="10972800" cy="4638313"/>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10454640" y="6172201"/>
            <a:ext cx="1127760" cy="209791"/>
          </a:xfrm>
          <a:prstGeom prst="rect">
            <a:avLst/>
          </a:prstGeom>
          <a:noFill/>
        </p:spPr>
        <p:txBody>
          <a:bodyPr wrap="square" lIns="0" tIns="0" rIns="0" bIns="0" rtlCol="0" anchor="ctr" anchorCtr="0">
            <a:noAutofit/>
          </a:bodyPr>
          <a:lstStyle/>
          <a:p>
            <a:pPr algn="r"/>
            <a:fld id="{E1628AAE-5A61-43EB-BBD4-97DB23400D9C}" type="slidenum">
              <a:rPr lang="en-US" sz="1067" smtClean="0">
                <a:solidFill>
                  <a:schemeClr val="tx1">
                    <a:lumMod val="25000"/>
                    <a:lumOff val="75000"/>
                  </a:schemeClr>
                </a:solidFill>
              </a:rPr>
              <a:t>‹#›</a:t>
            </a:fld>
            <a:endParaRPr lang="en-US" sz="1067"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6186616" y="6172201"/>
            <a:ext cx="4859225" cy="209791"/>
          </a:xfrm>
          <a:prstGeom prst="rect">
            <a:avLst/>
          </a:prstGeom>
          <a:noFill/>
        </p:spPr>
        <p:txBody>
          <a:bodyPr wrap="square" lIns="0" tIns="0" rIns="0" bIns="0" rtlCol="0" anchor="ctr" anchorCtr="0">
            <a:noAutofit/>
          </a:bodyPr>
          <a:lstStyle/>
          <a:p>
            <a:pPr algn="r"/>
            <a:r>
              <a:rPr lang="en-US" sz="1067" dirty="0">
                <a:solidFill>
                  <a:schemeClr val="tx1">
                    <a:lumMod val="25000"/>
                    <a:lumOff val="75000"/>
                  </a:schemeClr>
                </a:solidFill>
              </a:rPr>
              <a:t>© 2021 Amazon Web Services, Inc. or its affiliates. All rights reserved   </a:t>
            </a:r>
            <a:r>
              <a:rPr lang="en-US" sz="1067" b="1" dirty="0">
                <a:solidFill>
                  <a:schemeClr val="accent1"/>
                </a:solidFill>
              </a:rPr>
              <a:t>|</a:t>
            </a:r>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09601" y="6172200"/>
            <a:ext cx="818415" cy="487152"/>
          </a:xfrm>
          <a:prstGeom prst="rect">
            <a:avLst/>
          </a:prstGeom>
        </p:spPr>
      </p:pic>
    </p:spTree>
    <p:extLst>
      <p:ext uri="{BB962C8B-B14F-4D97-AF65-F5344CB8AC3E}">
        <p14:creationId xmlns:p14="http://schemas.microsoft.com/office/powerpoint/2010/main" val="92052422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90000"/>
        </a:lnSpc>
        <a:spcBef>
          <a:spcPct val="0"/>
        </a:spcBef>
        <a:buNone/>
        <a:defRPr sz="3200" b="0" i="0" kern="1200">
          <a:solidFill>
            <a:schemeClr val="tx1"/>
          </a:solidFill>
          <a:latin typeface="+mj-lt"/>
          <a:ea typeface="+mj-ea"/>
          <a:cs typeface="Amazon Ember Regular" charset="0"/>
        </a:defRPr>
      </a:lvl1pPr>
    </p:titleStyle>
    <p:bodyStyle>
      <a:lvl1pPr marL="0" indent="0" algn="l" defTabSz="609585" rtl="0" eaLnBrk="1" latinLnBrk="0" hangingPunct="1">
        <a:lnSpc>
          <a:spcPct val="90000"/>
        </a:lnSpc>
        <a:spcBef>
          <a:spcPct val="20000"/>
        </a:spcBef>
        <a:buFontTx/>
        <a:buNone/>
        <a:defRPr sz="2400" b="0" i="0" kern="120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28.xml"/><Relationship Id="rId4" Type="http://schemas.openxmlformats.org/officeDocument/2006/relationships/hyperlink" Target="https://www.youtube.com/watch?v=7vxDWDD2YnM&amp;feature=youtu.be&amp;t=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8.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hyperlink" Target="https://aws.amazon.com/devops/" TargetMode="External"/><Relationship Id="rId5" Type="http://schemas.openxmlformats.org/officeDocument/2006/relationships/image" Target="../media/image4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8" Type="http://schemas.openxmlformats.org/officeDocument/2006/relationships/hyperlink" Target="https://aws.amazon.com/blogs/containers/operating-a-multi-regional-stateless-application-using-amazon-eks/" TargetMode="External"/><Relationship Id="rId13" Type="http://schemas.openxmlformats.org/officeDocument/2006/relationships/hyperlink" Target="https://docs.aws.amazon.com/eks/latest/userguide/eks-networking.html" TargetMode="External"/><Relationship Id="rId3" Type="http://schemas.openxmlformats.org/officeDocument/2006/relationships/hyperlink" Target="https://www.fairwinds.com/blog/how-to-deploy-multi-tiered-web-application-with-kubernetes" TargetMode="External"/><Relationship Id="rId7" Type="http://schemas.openxmlformats.org/officeDocument/2006/relationships/hyperlink" Target="https://docs.aws.amazon.com/eks/latest/userguide/service-quotas.html" TargetMode="External"/><Relationship Id="rId12" Type="http://schemas.openxmlformats.org/officeDocument/2006/relationships/hyperlink" Target="https://aws.amazon.com/quickstart/architecture/amazon-eks/" TargetMode="External"/><Relationship Id="rId2" Type="http://schemas.openxmlformats.org/officeDocument/2006/relationships/hyperlink" Target="https://aws.amazon.com/blogs/containers/de-mystifying-cluster-networking-for-amazon-eks-worker-nodes/" TargetMode="External"/><Relationship Id="rId1" Type="http://schemas.openxmlformats.org/officeDocument/2006/relationships/slideLayout" Target="../slideLayouts/slideLayout28.xml"/><Relationship Id="rId6" Type="http://schemas.openxmlformats.org/officeDocument/2006/relationships/hyperlink" Target="https://www.cncf.io/wp-content/uploads/2020/08/CNCF-Presentation-Template-K8s-Deployment.pdf" TargetMode="External"/><Relationship Id="rId11" Type="http://schemas.openxmlformats.org/officeDocument/2006/relationships/hyperlink" Target="https://blogs.tensult.com/2019/08/14/guide-to-setup-kubernetes-in-aws-eks-using-terraform-and-deploy-sample-applications/" TargetMode="External"/><Relationship Id="rId5" Type="http://schemas.openxmlformats.org/officeDocument/2006/relationships/hyperlink" Target="https://www.youtube.com/watch?v=CICS57XbS9A" TargetMode="External"/><Relationship Id="rId10" Type="http://schemas.openxmlformats.org/officeDocument/2006/relationships/hyperlink" Target="https://github.com/weaveworks/eksctl/blob/main/examples/04-existing-vpc.yaml" TargetMode="External"/><Relationship Id="rId4" Type="http://schemas.openxmlformats.org/officeDocument/2006/relationships/hyperlink" Target="https://docs.aws.amazon.com/eks/latest/userguide/getting-started-eksctl.html" TargetMode="External"/><Relationship Id="rId9" Type="http://schemas.openxmlformats.org/officeDocument/2006/relationships/hyperlink" Target="https://eksctl.io/" TargetMode="External"/><Relationship Id="rId1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8.png"/><Relationship Id="rId18" Type="http://schemas.openxmlformats.org/officeDocument/2006/relationships/image" Target="../media/image20.svg"/><Relationship Id="rId3" Type="http://schemas.openxmlformats.org/officeDocument/2006/relationships/image" Target="../media/image22.png"/><Relationship Id="rId21" Type="http://schemas.openxmlformats.org/officeDocument/2006/relationships/image" Target="../media/image28.png"/><Relationship Id="rId7" Type="http://schemas.openxmlformats.org/officeDocument/2006/relationships/image" Target="../media/image46.png"/><Relationship Id="rId12" Type="http://schemas.openxmlformats.org/officeDocument/2006/relationships/image" Target="../media/image30.png"/><Relationship Id="rId17" Type="http://schemas.openxmlformats.org/officeDocument/2006/relationships/image" Target="../media/image19.png"/><Relationship Id="rId2" Type="http://schemas.openxmlformats.org/officeDocument/2006/relationships/notesSlide" Target="../notesSlides/notesSlide19.xml"/><Relationship Id="rId16" Type="http://schemas.openxmlformats.org/officeDocument/2006/relationships/image" Target="../media/image51.png"/><Relationship Id="rId20" Type="http://schemas.openxmlformats.org/officeDocument/2006/relationships/image" Target="../media/image18.svg"/><Relationship Id="rId1" Type="http://schemas.openxmlformats.org/officeDocument/2006/relationships/slideLayout" Target="../slideLayouts/slideLayout38.xml"/><Relationship Id="rId6" Type="http://schemas.openxmlformats.org/officeDocument/2006/relationships/image" Target="../media/image42.png"/><Relationship Id="rId11" Type="http://schemas.openxmlformats.org/officeDocument/2006/relationships/image" Target="../media/image27.png"/><Relationship Id="rId5" Type="http://schemas.openxmlformats.org/officeDocument/2006/relationships/image" Target="../media/image13.png"/><Relationship Id="rId15" Type="http://schemas.openxmlformats.org/officeDocument/2006/relationships/image" Target="../media/image50.png"/><Relationship Id="rId10" Type="http://schemas.openxmlformats.org/officeDocument/2006/relationships/image" Target="../media/image26.png"/><Relationship Id="rId19"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47.png"/><Relationship Id="rId1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8.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3C3651-8413-4C57-85CD-CD0D1E9D9D1D}"/>
              </a:ext>
            </a:extLst>
          </p:cNvPr>
          <p:cNvSpPr>
            <a:spLocks noGrp="1"/>
          </p:cNvSpPr>
          <p:nvPr>
            <p:ph type="body" sz="quarter" idx="13"/>
          </p:nvPr>
        </p:nvSpPr>
        <p:spPr>
          <a:xfrm>
            <a:off x="622612" y="3615268"/>
            <a:ext cx="8961656" cy="579965"/>
          </a:xfrm>
        </p:spPr>
        <p:txBody>
          <a:bodyPr/>
          <a:lstStyle/>
          <a:p>
            <a:r>
              <a:rPr lang="en-US" sz="1600" b="1" dirty="0"/>
              <a:t>(Elastic Kubernetes Service)</a:t>
            </a:r>
          </a:p>
        </p:txBody>
      </p:sp>
      <p:sp>
        <p:nvSpPr>
          <p:cNvPr id="3" name="Text Placeholder 2">
            <a:extLst>
              <a:ext uri="{FF2B5EF4-FFF2-40B4-BE49-F238E27FC236}">
                <a16:creationId xmlns:a16="http://schemas.microsoft.com/office/drawing/2014/main" id="{F80C3B06-8042-4738-9513-111099058A43}"/>
              </a:ext>
            </a:extLst>
          </p:cNvPr>
          <p:cNvSpPr>
            <a:spLocks noGrp="1"/>
          </p:cNvSpPr>
          <p:nvPr>
            <p:ph type="body" sz="quarter" idx="14"/>
          </p:nvPr>
        </p:nvSpPr>
        <p:spPr>
          <a:xfrm>
            <a:off x="622612" y="4540335"/>
            <a:ext cx="8055441" cy="646909"/>
          </a:xfrm>
        </p:spPr>
        <p:txBody>
          <a:bodyPr>
            <a:normAutofit fontScale="85000" lnSpcReduction="20000"/>
          </a:bodyPr>
          <a:lstStyle/>
          <a:p>
            <a:r>
              <a:rPr lang="en-US" dirty="0"/>
              <a:t>Nitu Parimi</a:t>
            </a:r>
          </a:p>
          <a:p>
            <a:endParaRPr lang="en-US" dirty="0"/>
          </a:p>
          <a:p>
            <a:r>
              <a:rPr lang="en-US" dirty="0"/>
              <a:t>AB3- Demo  | Mar 2021</a:t>
            </a:r>
          </a:p>
        </p:txBody>
      </p:sp>
      <p:sp>
        <p:nvSpPr>
          <p:cNvPr id="6" name="Text Placeholder 5">
            <a:extLst>
              <a:ext uri="{FF2B5EF4-FFF2-40B4-BE49-F238E27FC236}">
                <a16:creationId xmlns:a16="http://schemas.microsoft.com/office/drawing/2014/main" id="{A7CC5E7E-15EE-4C82-A150-F07B984AB43C}"/>
              </a:ext>
            </a:extLst>
          </p:cNvPr>
          <p:cNvSpPr>
            <a:spLocks noGrp="1"/>
          </p:cNvSpPr>
          <p:nvPr>
            <p:ph type="body" sz="quarter" idx="12"/>
          </p:nvPr>
        </p:nvSpPr>
        <p:spPr/>
        <p:txBody>
          <a:bodyPr/>
          <a:lstStyle/>
          <a:p>
            <a:r>
              <a:rPr lang="en-US" sz="3200" dirty="0"/>
              <a:t>Octank.com</a:t>
            </a:r>
          </a:p>
          <a:p>
            <a:r>
              <a:rPr lang="en-US" sz="3200" dirty="0"/>
              <a:t>Hybrid Applications: DevOps – CI/CD, EKS</a:t>
            </a:r>
          </a:p>
        </p:txBody>
      </p:sp>
    </p:spTree>
    <p:extLst>
      <p:ext uri="{BB962C8B-B14F-4D97-AF65-F5344CB8AC3E}">
        <p14:creationId xmlns:p14="http://schemas.microsoft.com/office/powerpoint/2010/main" val="310980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843" y="688434"/>
            <a:ext cx="1379688" cy="821244"/>
          </a:xfrm>
          <a:prstGeom prst="rect">
            <a:avLst/>
          </a:prstGeom>
        </p:spPr>
      </p:pic>
      <p:cxnSp>
        <p:nvCxnSpPr>
          <p:cNvPr id="40" name="Straight Connector 39">
            <a:extLst>
              <a:ext uri="{FF2B5EF4-FFF2-40B4-BE49-F238E27FC236}">
                <a16:creationId xmlns:a16="http://schemas.microsoft.com/office/drawing/2014/main" id="{A32C3991-6744-4DEC-8918-53128BFFDBAF}"/>
              </a:ext>
            </a:extLst>
          </p:cNvPr>
          <p:cNvCxnSpPr>
            <a:cxnSpLocks/>
          </p:cNvCxnSpPr>
          <p:nvPr/>
        </p:nvCxnSpPr>
        <p:spPr>
          <a:xfrm flipH="1" flipV="1">
            <a:off x="5489101" y="639488"/>
            <a:ext cx="2105" cy="870189"/>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24000" y="1995948"/>
            <a:ext cx="8986684" cy="2585323"/>
          </a:xfrm>
          <a:prstGeom prst="rect">
            <a:avLst/>
          </a:prstGeom>
          <a:noFill/>
        </p:spPr>
        <p:txBody>
          <a:bodyPr wrap="square" rtlCol="0">
            <a:spAutoFit/>
          </a:bodyPr>
          <a:lstStyle/>
          <a:p>
            <a:r>
              <a:rPr lang="en-US" dirty="0"/>
              <a:t>Snap Inc. is a camera and social media company empowering people to express themselves, live in the moment, learn about the world, and have fun together.</a:t>
            </a:r>
          </a:p>
          <a:p>
            <a:endParaRPr lang="en-US" dirty="0"/>
          </a:p>
          <a:p>
            <a:r>
              <a:rPr lang="en-US" dirty="0"/>
              <a:t>“Snap uses Kubernetes to solve the problems of managing a large set of services, and EKS is helping them to run over 2 million transactions per second. Through EKS and ECR, Snap has realized a 77% reduction in developer effort for launching new microservices.”</a:t>
            </a:r>
          </a:p>
          <a:p>
            <a:endParaRPr lang="en-US" dirty="0"/>
          </a:p>
          <a:p>
            <a:r>
              <a:rPr lang="en-US" dirty="0"/>
              <a:t>Karl D’Adamo – Sr. Director of Engineering, Snap</a:t>
            </a:r>
          </a:p>
        </p:txBody>
      </p:sp>
      <p:pic>
        <p:nvPicPr>
          <p:cNvPr id="5" name="Picture 4"/>
          <p:cNvPicPr>
            <a:picLocks noChangeAspect="1"/>
          </p:cNvPicPr>
          <p:nvPr/>
        </p:nvPicPr>
        <p:blipFill>
          <a:blip r:embed="rId3"/>
          <a:stretch>
            <a:fillRect/>
          </a:stretch>
        </p:blipFill>
        <p:spPr>
          <a:xfrm>
            <a:off x="6339372" y="501835"/>
            <a:ext cx="1113325" cy="1113325"/>
          </a:xfrm>
          <a:prstGeom prst="rect">
            <a:avLst/>
          </a:prstGeom>
        </p:spPr>
      </p:pic>
      <p:sp>
        <p:nvSpPr>
          <p:cNvPr id="7" name="TextBox 6"/>
          <p:cNvSpPr txBox="1"/>
          <p:nvPr/>
        </p:nvSpPr>
        <p:spPr>
          <a:xfrm>
            <a:off x="1633647" y="5702710"/>
            <a:ext cx="9054017" cy="369332"/>
          </a:xfrm>
          <a:prstGeom prst="rect">
            <a:avLst/>
          </a:prstGeom>
          <a:noFill/>
        </p:spPr>
        <p:txBody>
          <a:bodyPr wrap="square" rtlCol="0">
            <a:spAutoFit/>
          </a:bodyPr>
          <a:lstStyle/>
          <a:p>
            <a:r>
              <a:rPr lang="en-US" u="sng" dirty="0">
                <a:hlinkClick r:id="rId4"/>
              </a:rPr>
              <a:t>Deep dive in Snap Inc. 2019 re:Invent presentation “Amazon EKS under the hood” </a:t>
            </a:r>
            <a:endParaRPr lang="en-US" dirty="0"/>
          </a:p>
        </p:txBody>
      </p:sp>
    </p:spTree>
    <p:extLst>
      <p:ext uri="{BB962C8B-B14F-4D97-AF65-F5344CB8AC3E}">
        <p14:creationId xmlns:p14="http://schemas.microsoft.com/office/powerpoint/2010/main" val="183808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7843" y="688434"/>
            <a:ext cx="1379688" cy="821244"/>
          </a:xfrm>
          <a:prstGeom prst="rect">
            <a:avLst/>
          </a:prstGeom>
        </p:spPr>
      </p:pic>
      <p:cxnSp>
        <p:nvCxnSpPr>
          <p:cNvPr id="40" name="Straight Connector 39">
            <a:extLst>
              <a:ext uri="{FF2B5EF4-FFF2-40B4-BE49-F238E27FC236}">
                <a16:creationId xmlns:a16="http://schemas.microsoft.com/office/drawing/2014/main" id="{A32C3991-6744-4DEC-8918-53128BFFDBAF}"/>
              </a:ext>
            </a:extLst>
          </p:cNvPr>
          <p:cNvCxnSpPr>
            <a:cxnSpLocks/>
          </p:cNvCxnSpPr>
          <p:nvPr/>
        </p:nvCxnSpPr>
        <p:spPr>
          <a:xfrm flipH="1" flipV="1">
            <a:off x="5489101" y="639488"/>
            <a:ext cx="2105" cy="870189"/>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24000" y="1995948"/>
            <a:ext cx="8986684" cy="2585323"/>
          </a:xfrm>
          <a:prstGeom prst="rect">
            <a:avLst/>
          </a:prstGeom>
          <a:noFill/>
        </p:spPr>
        <p:txBody>
          <a:bodyPr wrap="square" rtlCol="0">
            <a:spAutoFit/>
          </a:bodyPr>
          <a:lstStyle/>
          <a:p>
            <a:endParaRPr lang="en-US" dirty="0"/>
          </a:p>
          <a:p>
            <a:r>
              <a:rPr lang="en-US" dirty="0"/>
              <a:t>Instacart - Instacart uses AWS CodeDeploy to automate deployments for all of its front-end and back-end services. Using AWS CodeDeploy has enabled Instacart’s developers to focus on their product and worry less about deployment operations.</a:t>
            </a:r>
          </a:p>
          <a:p>
            <a:endParaRPr lang="en-US" dirty="0"/>
          </a:p>
          <a:p>
            <a:r>
              <a:rPr lang="en-US" dirty="0"/>
              <a:t>Lululemon Athletica - uses a variety of AWS services to engineer a fully automated, continuous integration and delivery system. Lululemon deploys artifacts distributed via Amazon S3 using AWS CodePipeline. From this stage, the artifacts are deployed to AWS Elastic Beanstalk.</a:t>
            </a:r>
          </a:p>
        </p:txBody>
      </p:sp>
      <p:pic>
        <p:nvPicPr>
          <p:cNvPr id="2" name="Picture 1"/>
          <p:cNvPicPr>
            <a:picLocks noChangeAspect="1"/>
          </p:cNvPicPr>
          <p:nvPr/>
        </p:nvPicPr>
        <p:blipFill>
          <a:blip r:embed="rId3"/>
          <a:stretch>
            <a:fillRect/>
          </a:stretch>
        </p:blipFill>
        <p:spPr>
          <a:xfrm>
            <a:off x="6154540" y="597428"/>
            <a:ext cx="1272347" cy="912249"/>
          </a:xfrm>
          <a:prstGeom prst="rect">
            <a:avLst/>
          </a:prstGeom>
        </p:spPr>
      </p:pic>
      <p:pic>
        <p:nvPicPr>
          <p:cNvPr id="4" name="Picture 3"/>
          <p:cNvPicPr>
            <a:picLocks noChangeAspect="1"/>
          </p:cNvPicPr>
          <p:nvPr/>
        </p:nvPicPr>
        <p:blipFill>
          <a:blip r:embed="rId4"/>
          <a:stretch>
            <a:fillRect/>
          </a:stretch>
        </p:blipFill>
        <p:spPr>
          <a:xfrm>
            <a:off x="7973961" y="601351"/>
            <a:ext cx="1293960" cy="969221"/>
          </a:xfrm>
          <a:prstGeom prst="rect">
            <a:avLst/>
          </a:prstGeom>
        </p:spPr>
      </p:pic>
    </p:spTree>
    <p:extLst>
      <p:ext uri="{BB962C8B-B14F-4D97-AF65-F5344CB8AC3E}">
        <p14:creationId xmlns:p14="http://schemas.microsoft.com/office/powerpoint/2010/main" val="530174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Graphic 6499">
            <a:extLst>
              <a:ext uri="{FF2B5EF4-FFF2-40B4-BE49-F238E27FC236}">
                <a16:creationId xmlns:a16="http://schemas.microsoft.com/office/drawing/2014/main" id="{341A04BB-EA06-448B-AC13-3429B7717121}"/>
              </a:ext>
            </a:extLst>
          </p:cNvPr>
          <p:cNvSpPr/>
          <p:nvPr/>
        </p:nvSpPr>
        <p:spPr>
          <a:xfrm>
            <a:off x="3634277" y="-37110"/>
            <a:ext cx="1996780" cy="6932219"/>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2" name="TextBox 101">
            <a:extLst>
              <a:ext uri="{FF2B5EF4-FFF2-40B4-BE49-F238E27FC236}">
                <a16:creationId xmlns:a16="http://schemas.microsoft.com/office/drawing/2014/main" id="{3C5ED927-ADC9-4A32-85F4-F833E1983025}"/>
              </a:ext>
            </a:extLst>
          </p:cNvPr>
          <p:cNvSpPr txBox="1"/>
          <p:nvPr/>
        </p:nvSpPr>
        <p:spPr>
          <a:xfrm>
            <a:off x="5019272" y="305883"/>
            <a:ext cx="6410728" cy="822476"/>
          </a:xfrm>
          <a:prstGeom prst="rect">
            <a:avLst/>
          </a:prstGeom>
        </p:spPr>
        <p:txBody>
          <a:bodyPr vert="horz" lIns="24384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mazon Ember"/>
                <a:ea typeface="+mn-ea"/>
              </a:rPr>
              <a:t>Summary of Current Challenges &amp; Key Requirements</a:t>
            </a:r>
          </a:p>
        </p:txBody>
      </p:sp>
      <p:sp>
        <p:nvSpPr>
          <p:cNvPr id="103" name="TextBox 102">
            <a:extLst>
              <a:ext uri="{FF2B5EF4-FFF2-40B4-BE49-F238E27FC236}">
                <a16:creationId xmlns:a16="http://schemas.microsoft.com/office/drawing/2014/main" id="{F0A9DA43-7796-494F-A221-6361CBBDCF49}"/>
              </a:ext>
            </a:extLst>
          </p:cNvPr>
          <p:cNvSpPr txBox="1"/>
          <p:nvPr/>
        </p:nvSpPr>
        <p:spPr>
          <a:xfrm>
            <a:off x="5749918" y="1702057"/>
            <a:ext cx="5561220" cy="822476"/>
          </a:xfrm>
          <a:prstGeom prst="rect">
            <a:avLst/>
          </a:prstGeom>
        </p:spPr>
        <p:txBody>
          <a:bodyPr vert="horz" lIns="24384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defRPr/>
            </a:pPr>
            <a:r>
              <a:rPr kumimoji="0" lang="en-US" sz="1867" b="0" i="0" u="none" strike="noStrike" kern="1200" cap="none" spc="0" normalizeH="0" baseline="0" noProof="0" dirty="0">
                <a:ln>
                  <a:noFill/>
                </a:ln>
                <a:solidFill>
                  <a:srgbClr val="FFFFFF"/>
                </a:solidFill>
                <a:effectLst/>
                <a:uLnTx/>
                <a:uFillTx/>
                <a:latin typeface="Amazon Ember"/>
                <a:ea typeface="+mn-ea"/>
              </a:rPr>
              <a:t>Demo Workflow 1 – </a:t>
            </a:r>
            <a:r>
              <a:rPr lang="en-US" sz="1867" dirty="0">
                <a:solidFill>
                  <a:srgbClr val="FFFFFF"/>
                </a:solidFill>
              </a:rPr>
              <a:t>Continuous Integration Continuous Delivery (CI/CD)</a:t>
            </a:r>
            <a:endParaRPr kumimoji="0" lang="en-US" sz="1867" b="0" i="0" u="none" strike="noStrike" kern="1200" cap="none" spc="0" normalizeH="0" baseline="0" noProof="0" dirty="0">
              <a:ln>
                <a:noFill/>
              </a:ln>
              <a:solidFill>
                <a:srgbClr val="FFFFFF"/>
              </a:solidFill>
              <a:effectLst/>
              <a:uLnTx/>
              <a:uFillTx/>
              <a:latin typeface="Amazon Ember"/>
              <a:ea typeface="+mn-ea"/>
            </a:endParaRPr>
          </a:p>
        </p:txBody>
      </p:sp>
      <p:sp>
        <p:nvSpPr>
          <p:cNvPr id="104" name="TextBox 103">
            <a:extLst>
              <a:ext uri="{FF2B5EF4-FFF2-40B4-BE49-F238E27FC236}">
                <a16:creationId xmlns:a16="http://schemas.microsoft.com/office/drawing/2014/main" id="{8F5CF86F-B008-473B-A1E4-252091239613}"/>
              </a:ext>
            </a:extLst>
          </p:cNvPr>
          <p:cNvSpPr txBox="1"/>
          <p:nvPr/>
        </p:nvSpPr>
        <p:spPr>
          <a:xfrm>
            <a:off x="5345792" y="5135287"/>
            <a:ext cx="5561220" cy="822476"/>
          </a:xfrm>
          <a:prstGeom prst="rect">
            <a:avLst/>
          </a:prstGeom>
        </p:spPr>
        <p:txBody>
          <a:bodyPr vert="horz" lIns="24384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mazon Ember"/>
                <a:ea typeface="+mn-ea"/>
              </a:rPr>
              <a:t>Solution Benefits, </a:t>
            </a:r>
            <a:r>
              <a:rPr lang="en-US" sz="1867" dirty="0">
                <a:solidFill>
                  <a:srgbClr val="FFFFFF"/>
                </a:solidFill>
                <a:latin typeface="Amazon Ember"/>
              </a:rPr>
              <a:t>Cost Estimate</a:t>
            </a:r>
            <a:r>
              <a:rPr kumimoji="0" lang="en-US" sz="1867" b="0" i="0" u="none" strike="noStrike" kern="1200" cap="none" spc="0" normalizeH="0" baseline="0" noProof="0" dirty="0">
                <a:ln>
                  <a:noFill/>
                </a:ln>
                <a:solidFill>
                  <a:srgbClr val="FFFFFF"/>
                </a:solidFill>
                <a:effectLst/>
                <a:uLnTx/>
                <a:uFillTx/>
                <a:latin typeface="Amazon Ember"/>
                <a:ea typeface="+mn-ea"/>
              </a:rPr>
              <a:t>,</a:t>
            </a:r>
            <a:r>
              <a:rPr kumimoji="0" lang="en-US" sz="1867" b="0" i="0" u="none" strike="noStrike" kern="1200" cap="none" spc="0" normalizeH="0" noProof="0" dirty="0">
                <a:ln>
                  <a:noFill/>
                </a:ln>
                <a:solidFill>
                  <a:srgbClr val="FFFFFF"/>
                </a:solidFill>
                <a:effectLst/>
                <a:uLnTx/>
                <a:uFillTx/>
                <a:latin typeface="Amazon Ember"/>
                <a:ea typeface="+mn-ea"/>
              </a:rPr>
              <a:t> </a:t>
            </a:r>
            <a:r>
              <a:rPr kumimoji="0" lang="en-US" sz="1867" b="0" i="0" u="none" strike="noStrike" kern="1200" cap="none" spc="0" normalizeH="0" baseline="0" noProof="0" dirty="0">
                <a:ln>
                  <a:noFill/>
                </a:ln>
                <a:solidFill>
                  <a:srgbClr val="FFFFFF"/>
                </a:solidFill>
                <a:effectLst/>
                <a:uLnTx/>
                <a:uFillTx/>
                <a:latin typeface="Amazon Ember"/>
                <a:ea typeface="+mn-ea"/>
              </a:rPr>
              <a:t>Next Steps</a:t>
            </a:r>
          </a:p>
        </p:txBody>
      </p:sp>
      <p:sp>
        <p:nvSpPr>
          <p:cNvPr id="105" name="TextBox 104">
            <a:extLst>
              <a:ext uri="{FF2B5EF4-FFF2-40B4-BE49-F238E27FC236}">
                <a16:creationId xmlns:a16="http://schemas.microsoft.com/office/drawing/2014/main" id="{C5E06380-1AF0-4F0E-B0E4-677A96BC6C07}"/>
              </a:ext>
            </a:extLst>
          </p:cNvPr>
          <p:cNvSpPr txBox="1"/>
          <p:nvPr/>
        </p:nvSpPr>
        <p:spPr>
          <a:xfrm>
            <a:off x="5911274" y="3474387"/>
            <a:ext cx="5875199" cy="822476"/>
          </a:xfrm>
          <a:prstGeom prst="rect">
            <a:avLst/>
          </a:prstGeom>
        </p:spPr>
        <p:txBody>
          <a:bodyPr vert="horz" lIns="24384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lvl="0">
              <a:defRPr/>
            </a:pPr>
            <a:r>
              <a:rPr kumimoji="0" lang="en-US" sz="1867" b="0" i="0" u="none" strike="noStrike" kern="1200" cap="none" spc="0" normalizeH="0" baseline="0" noProof="0" dirty="0">
                <a:ln>
                  <a:noFill/>
                </a:ln>
                <a:solidFill>
                  <a:srgbClr val="FFFFFF"/>
                </a:solidFill>
                <a:effectLst/>
                <a:uLnTx/>
                <a:uFillTx/>
                <a:latin typeface="Amazon Ember"/>
                <a:ea typeface="+mn-ea"/>
              </a:rPr>
              <a:t>Demo Workflow 2 – </a:t>
            </a:r>
            <a:r>
              <a:rPr lang="en-US" sz="1867" dirty="0">
                <a:solidFill>
                  <a:srgbClr val="FFFFFF"/>
                </a:solidFill>
              </a:rPr>
              <a:t>Hybrid Applications (using EKS)</a:t>
            </a:r>
          </a:p>
        </p:txBody>
      </p:sp>
      <p:sp>
        <p:nvSpPr>
          <p:cNvPr id="125" name="Oval 124">
            <a:extLst>
              <a:ext uri="{FF2B5EF4-FFF2-40B4-BE49-F238E27FC236}">
                <a16:creationId xmlns:a16="http://schemas.microsoft.com/office/drawing/2014/main" id="{B02BE69D-131F-4B04-A85F-C79FDE675838}"/>
              </a:ext>
            </a:extLst>
          </p:cNvPr>
          <p:cNvSpPr/>
          <p:nvPr/>
        </p:nvSpPr>
        <p:spPr>
          <a:xfrm>
            <a:off x="5197526" y="3493498"/>
            <a:ext cx="822476" cy="822476"/>
          </a:xfrm>
          <a:prstGeom prst="ellipse">
            <a:avLst/>
          </a:prstGeom>
          <a:solidFill>
            <a:srgbClr val="1C232F"/>
          </a:solidFill>
          <a:ln w="28575">
            <a:solidFill>
              <a:srgbClr val="FF9308"/>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7" name="Oval 136">
            <a:extLst>
              <a:ext uri="{FF2B5EF4-FFF2-40B4-BE49-F238E27FC236}">
                <a16:creationId xmlns:a16="http://schemas.microsoft.com/office/drawing/2014/main" id="{2A8F7198-B791-43BD-8BF7-9F195C1EF431}"/>
              </a:ext>
            </a:extLst>
          </p:cNvPr>
          <p:cNvSpPr/>
          <p:nvPr/>
        </p:nvSpPr>
        <p:spPr>
          <a:xfrm>
            <a:off x="4532475" y="5135287"/>
            <a:ext cx="822476" cy="822476"/>
          </a:xfrm>
          <a:prstGeom prst="ellipse">
            <a:avLst/>
          </a:prstGeom>
          <a:solidFill>
            <a:srgbClr val="1C232F"/>
          </a:solidFill>
          <a:ln w="28575">
            <a:solidFill>
              <a:srgbClr val="FF674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0" name="Oval 149">
            <a:extLst>
              <a:ext uri="{FF2B5EF4-FFF2-40B4-BE49-F238E27FC236}">
                <a16:creationId xmlns:a16="http://schemas.microsoft.com/office/drawing/2014/main" id="{17717738-F9CD-488A-A29E-E67246A6179F}"/>
              </a:ext>
            </a:extLst>
          </p:cNvPr>
          <p:cNvSpPr/>
          <p:nvPr/>
        </p:nvSpPr>
        <p:spPr>
          <a:xfrm>
            <a:off x="5059709" y="1702057"/>
            <a:ext cx="822476" cy="822476"/>
          </a:xfrm>
          <a:prstGeom prst="ellipse">
            <a:avLst/>
          </a:prstGeom>
          <a:solidFill>
            <a:srgbClr val="1C232F"/>
          </a:solidFill>
          <a:ln w="28575">
            <a:solidFill>
              <a:srgbClr val="FF9D00"/>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9" name="Oval 158">
            <a:extLst>
              <a:ext uri="{FF2B5EF4-FFF2-40B4-BE49-F238E27FC236}">
                <a16:creationId xmlns:a16="http://schemas.microsoft.com/office/drawing/2014/main" id="{A9E0D2A6-BEA0-446E-8712-B58AF9C99AE6}"/>
              </a:ext>
            </a:extLst>
          </p:cNvPr>
          <p:cNvSpPr/>
          <p:nvPr/>
        </p:nvSpPr>
        <p:spPr>
          <a:xfrm>
            <a:off x="4198843" y="329483"/>
            <a:ext cx="822476" cy="822476"/>
          </a:xfrm>
          <a:prstGeom prst="ellipse">
            <a:avLst/>
          </a:prstGeom>
          <a:solidFill>
            <a:srgbClr val="1C232F"/>
          </a:solidFill>
          <a:ln w="28575">
            <a:solidFill>
              <a:srgbClr val="FFB700"/>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4" name="Title 1">
            <a:extLst>
              <a:ext uri="{FF2B5EF4-FFF2-40B4-BE49-F238E27FC236}">
                <a16:creationId xmlns:a16="http://schemas.microsoft.com/office/drawing/2014/main" id="{13D00FB1-90E5-4D5D-B7D5-6907B1540811}"/>
              </a:ext>
            </a:extLst>
          </p:cNvPr>
          <p:cNvSpPr txBox="1">
            <a:spLocks/>
          </p:cNvSpPr>
          <p:nvPr/>
        </p:nvSpPr>
        <p:spPr>
          <a:xfrm>
            <a:off x="349878" y="2054127"/>
            <a:ext cx="4788471" cy="845331"/>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lvl="0">
              <a:defRPr/>
            </a:pPr>
            <a:r>
              <a:rPr lang="en-US" sz="2000" b="1" dirty="0">
                <a:solidFill>
                  <a:srgbClr val="FFCC00"/>
                </a:solidFill>
              </a:rPr>
              <a:t>DevOps-CI/CD automation, Infrastructure modernization</a:t>
            </a:r>
            <a:endParaRPr kumimoji="0" lang="en-US" sz="2000" b="1" i="0" u="none" strike="noStrike" kern="1200" cap="none" spc="0" normalizeH="0" baseline="0" noProof="0" dirty="0">
              <a:ln>
                <a:noFill/>
              </a:ln>
              <a:solidFill>
                <a:srgbClr val="FFCC00"/>
              </a:solidFill>
              <a:effectLst/>
              <a:uLnTx/>
              <a:uFillTx/>
              <a:latin typeface="Amazon Ember"/>
              <a:ea typeface="+mj-ea"/>
            </a:endParaRPr>
          </a:p>
          <a:p>
            <a:pPr lvl="0">
              <a:defRPr/>
            </a:pPr>
            <a:r>
              <a:rPr kumimoji="0" lang="en-US" sz="1600" b="0" i="0" u="none" strike="noStrike" kern="1200" cap="none" spc="0" normalizeH="0" baseline="0" noProof="0" dirty="0">
                <a:ln>
                  <a:noFill/>
                </a:ln>
                <a:solidFill>
                  <a:srgbClr val="FFFFFF"/>
                </a:solidFill>
                <a:effectLst/>
                <a:uLnTx/>
                <a:uFillTx/>
                <a:latin typeface="Amazon Ember"/>
                <a:ea typeface="+mj-ea"/>
              </a:rPr>
              <a:t>Using Code Pipeline,</a:t>
            </a:r>
            <a:r>
              <a:rPr kumimoji="0" lang="en-US" sz="1600" b="0" i="0" u="none" strike="noStrike" kern="1200" cap="none" spc="0" normalizeH="0" noProof="0" dirty="0">
                <a:ln>
                  <a:noFill/>
                </a:ln>
                <a:solidFill>
                  <a:srgbClr val="FFFFFF"/>
                </a:solidFill>
                <a:effectLst/>
                <a:uLnTx/>
                <a:uFillTx/>
                <a:latin typeface="Amazon Ember"/>
                <a:ea typeface="+mj-ea"/>
              </a:rPr>
              <a:t> Code Build, Code Deploy, </a:t>
            </a:r>
            <a:r>
              <a:rPr lang="en-US" sz="1600" dirty="0">
                <a:solidFill>
                  <a:srgbClr val="FFFFFF"/>
                </a:solidFill>
              </a:rPr>
              <a:t>AWS EKS, Direct Connect, S3</a:t>
            </a:r>
            <a:r>
              <a:rPr kumimoji="0" lang="en-US" sz="1600" b="0" i="0" u="none" strike="noStrike" kern="1200" cap="none" spc="0" normalizeH="0" noProof="0" dirty="0">
                <a:ln>
                  <a:noFill/>
                </a:ln>
                <a:solidFill>
                  <a:srgbClr val="FFFFFF"/>
                </a:solidFill>
                <a:effectLst/>
                <a:uLnTx/>
                <a:uFillTx/>
                <a:latin typeface="Amazon Ember"/>
                <a:ea typeface="+mj-ea"/>
              </a:rPr>
              <a:t>.</a:t>
            </a:r>
            <a:endParaRPr kumimoji="0" lang="en-US" sz="1600" b="0" i="0" u="none" strike="noStrike" kern="1200" cap="none" spc="0" normalizeH="0" baseline="0" noProof="0" dirty="0">
              <a:ln>
                <a:noFill/>
              </a:ln>
              <a:solidFill>
                <a:srgbClr val="FFFFFF"/>
              </a:solidFill>
              <a:effectLst/>
              <a:uLnTx/>
              <a:uFillTx/>
              <a:latin typeface="Amazon Ember"/>
              <a:ea typeface="+mj-ea"/>
            </a:endParaRPr>
          </a:p>
        </p:txBody>
      </p:sp>
      <p:sp>
        <p:nvSpPr>
          <p:cNvPr id="75" name="Title 1">
            <a:extLst>
              <a:ext uri="{FF2B5EF4-FFF2-40B4-BE49-F238E27FC236}">
                <a16:creationId xmlns:a16="http://schemas.microsoft.com/office/drawing/2014/main" id="{13D00FB1-90E5-4D5D-B7D5-6907B1540811}"/>
              </a:ext>
            </a:extLst>
          </p:cNvPr>
          <p:cNvSpPr txBox="1">
            <a:spLocks/>
          </p:cNvSpPr>
          <p:nvPr/>
        </p:nvSpPr>
        <p:spPr>
          <a:xfrm>
            <a:off x="349878" y="3103150"/>
            <a:ext cx="4788471" cy="181200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CC00"/>
                </a:solidFill>
                <a:effectLst/>
                <a:uLnTx/>
                <a:uFillTx/>
                <a:latin typeface="Amazon Ember"/>
                <a:ea typeface="+mj-ea"/>
              </a:rPr>
              <a:t>Steps covered today:</a:t>
            </a:r>
          </a:p>
          <a:p>
            <a:pPr marL="342900" marR="0" lvl="0" indent="-342900" algn="l" defTabSz="457200" rtl="0" eaLnBrk="1" fontAlgn="auto" latinLnBrk="0" hangingPunct="1">
              <a:lnSpc>
                <a:spcPct val="90000"/>
              </a:lnSpc>
              <a:spcBef>
                <a:spcPct val="0"/>
              </a:spcBef>
              <a:spcAft>
                <a:spcPts val="0"/>
              </a:spcAft>
              <a:buClrTx/>
              <a:buSzTx/>
              <a:buFont typeface="+mj-lt"/>
              <a:buAutoNum type="arabicPeriod"/>
              <a:tabLst/>
              <a:defRPr/>
            </a:pPr>
            <a:r>
              <a:rPr lang="en-US" sz="1600" dirty="0">
                <a:solidFill>
                  <a:srgbClr val="FFFFFF"/>
                </a:solidFill>
                <a:latin typeface="Amazon Ember"/>
              </a:rPr>
              <a:t>Setup Live PoC for Octank.com in AWS Environment</a:t>
            </a:r>
          </a:p>
          <a:p>
            <a:pPr marL="342900" indent="-342900">
              <a:buFont typeface="+mj-lt"/>
              <a:buAutoNum type="arabicPeriod"/>
              <a:defRPr/>
            </a:pPr>
            <a:r>
              <a:rPr lang="en-US" sz="1600" dirty="0">
                <a:solidFill>
                  <a:srgbClr val="FFFFFF"/>
                </a:solidFill>
              </a:rPr>
              <a:t>Cost Estimate</a:t>
            </a:r>
          </a:p>
          <a:p>
            <a:pPr marL="342900" marR="0" lvl="0" indent="-342900" algn="l" defTabSz="457200" rtl="0" eaLnBrk="1" fontAlgn="auto" latinLnBrk="0" hangingPunct="1">
              <a:lnSpc>
                <a:spcPct val="90000"/>
              </a:lnSpc>
              <a:spcBef>
                <a:spcPct val="0"/>
              </a:spcBef>
              <a:spcAft>
                <a:spcPts val="0"/>
              </a:spcAft>
              <a:buClrTx/>
              <a:buSzTx/>
              <a:buFont typeface="+mj-lt"/>
              <a:buAutoNum type="arabicPeriod"/>
              <a:tabLst/>
              <a:defRPr/>
            </a:pPr>
            <a:endParaRPr lang="en-US" sz="1600" dirty="0">
              <a:solidFill>
                <a:srgbClr val="FFFFFF"/>
              </a:solidFill>
              <a:latin typeface="Amazon Ember"/>
            </a:endParaRPr>
          </a:p>
          <a:p>
            <a:pPr marR="0" lvl="0" algn="l" defTabSz="457200" rtl="0" eaLnBrk="1" fontAlgn="auto" latinLnBrk="0" hangingPunct="1">
              <a:lnSpc>
                <a:spcPct val="90000"/>
              </a:lnSpc>
              <a:spcBef>
                <a:spcPct val="0"/>
              </a:spcBef>
              <a:spcAft>
                <a:spcPts val="0"/>
              </a:spcAft>
              <a:buClrTx/>
              <a:buSzTx/>
              <a:tabLst/>
              <a:defRPr/>
            </a:pPr>
            <a:endParaRPr kumimoji="0" lang="en-US" sz="1600" b="0" i="0" u="none" strike="noStrike" kern="1200" cap="none" spc="0" normalizeH="0" baseline="0" noProof="0" dirty="0">
              <a:ln>
                <a:noFill/>
              </a:ln>
              <a:solidFill>
                <a:srgbClr val="FFFFFF"/>
              </a:solidFill>
              <a:effectLst/>
              <a:uLnTx/>
              <a:uFillTx/>
              <a:latin typeface="Amazon Ember"/>
              <a:ea typeface="+mj-ea"/>
            </a:endParaRPr>
          </a:p>
        </p:txBody>
      </p:sp>
      <p:grpSp>
        <p:nvGrpSpPr>
          <p:cNvPr id="77" name="Graphic 4923">
            <a:extLst>
              <a:ext uri="{FF2B5EF4-FFF2-40B4-BE49-F238E27FC236}">
                <a16:creationId xmlns:a16="http://schemas.microsoft.com/office/drawing/2014/main" id="{4FB48846-89AD-46D4-9D22-95D574D80E1F}"/>
              </a:ext>
            </a:extLst>
          </p:cNvPr>
          <p:cNvGrpSpPr/>
          <p:nvPr/>
        </p:nvGrpSpPr>
        <p:grpSpPr>
          <a:xfrm>
            <a:off x="4610081" y="5193085"/>
            <a:ext cx="711312" cy="711312"/>
            <a:chOff x="13528546" y="2476500"/>
            <a:chExt cx="1905000" cy="1905000"/>
          </a:xfrm>
        </p:grpSpPr>
        <p:sp>
          <p:nvSpPr>
            <p:cNvPr id="78" name="Freeform: Shape 127">
              <a:extLst>
                <a:ext uri="{FF2B5EF4-FFF2-40B4-BE49-F238E27FC236}">
                  <a16:creationId xmlns:a16="http://schemas.microsoft.com/office/drawing/2014/main" id="{0AA559AB-FF0D-4B61-A677-CD4633E7DC7D}"/>
                </a:ext>
              </a:extLst>
            </p:cNvPr>
            <p:cNvSpPr/>
            <p:nvPr/>
          </p:nvSpPr>
          <p:spPr>
            <a:xfrm>
              <a:off x="14044167" y="2772856"/>
              <a:ext cx="873566" cy="873566"/>
            </a:xfrm>
            <a:custGeom>
              <a:avLst/>
              <a:gdLst>
                <a:gd name="connsiteX0" fmla="*/ 451071 w 873566"/>
                <a:gd name="connsiteY0" fmla="*/ 5015 h 873566"/>
                <a:gd name="connsiteX1" fmla="*/ 489171 w 873566"/>
                <a:gd name="connsiteY1" fmla="*/ 35114 h 873566"/>
                <a:gd name="connsiteX2" fmla="*/ 511269 w 873566"/>
                <a:gd name="connsiteY2" fmla="*/ 38543 h 873566"/>
                <a:gd name="connsiteX3" fmla="*/ 556798 w 873566"/>
                <a:gd name="connsiteY3" fmla="*/ 21779 h 873566"/>
                <a:gd name="connsiteX4" fmla="*/ 583754 w 873566"/>
                <a:gd name="connsiteY4" fmla="*/ 30542 h 873566"/>
                <a:gd name="connsiteX5" fmla="*/ 610710 w 873566"/>
                <a:gd name="connsiteY5" fmla="*/ 70833 h 873566"/>
                <a:gd name="connsiteX6" fmla="*/ 630712 w 873566"/>
                <a:gd name="connsiteY6" fmla="*/ 81024 h 873566"/>
                <a:gd name="connsiteX7" fmla="*/ 679099 w 873566"/>
                <a:gd name="connsiteY7" fmla="*/ 79119 h 873566"/>
                <a:gd name="connsiteX8" fmla="*/ 702054 w 873566"/>
                <a:gd name="connsiteY8" fmla="*/ 95788 h 873566"/>
                <a:gd name="connsiteX9" fmla="*/ 715294 w 873566"/>
                <a:gd name="connsiteY9" fmla="*/ 142461 h 873566"/>
                <a:gd name="connsiteX10" fmla="*/ 731106 w 873566"/>
                <a:gd name="connsiteY10" fmla="*/ 158367 h 873566"/>
                <a:gd name="connsiteX11" fmla="*/ 777778 w 873566"/>
                <a:gd name="connsiteY11" fmla="*/ 171512 h 873566"/>
                <a:gd name="connsiteX12" fmla="*/ 794447 w 873566"/>
                <a:gd name="connsiteY12" fmla="*/ 194467 h 873566"/>
                <a:gd name="connsiteX13" fmla="*/ 792542 w 873566"/>
                <a:gd name="connsiteY13" fmla="*/ 242949 h 873566"/>
                <a:gd name="connsiteX14" fmla="*/ 802734 w 873566"/>
                <a:gd name="connsiteY14" fmla="*/ 262857 h 873566"/>
                <a:gd name="connsiteX15" fmla="*/ 843024 w 873566"/>
                <a:gd name="connsiteY15" fmla="*/ 289812 h 873566"/>
                <a:gd name="connsiteX16" fmla="*/ 851787 w 873566"/>
                <a:gd name="connsiteY16" fmla="*/ 316768 h 873566"/>
                <a:gd name="connsiteX17" fmla="*/ 835023 w 873566"/>
                <a:gd name="connsiteY17" fmla="*/ 362298 h 873566"/>
                <a:gd name="connsiteX18" fmla="*/ 838548 w 873566"/>
                <a:gd name="connsiteY18" fmla="*/ 384396 h 873566"/>
                <a:gd name="connsiteX19" fmla="*/ 868552 w 873566"/>
                <a:gd name="connsiteY19" fmla="*/ 422496 h 873566"/>
                <a:gd name="connsiteX20" fmla="*/ 868552 w 873566"/>
                <a:gd name="connsiteY20" fmla="*/ 451071 h 873566"/>
                <a:gd name="connsiteX21" fmla="*/ 838548 w 873566"/>
                <a:gd name="connsiteY21" fmla="*/ 489171 h 873566"/>
                <a:gd name="connsiteX22" fmla="*/ 835023 w 873566"/>
                <a:gd name="connsiteY22" fmla="*/ 511269 h 873566"/>
                <a:gd name="connsiteX23" fmla="*/ 851787 w 873566"/>
                <a:gd name="connsiteY23" fmla="*/ 556798 h 873566"/>
                <a:gd name="connsiteX24" fmla="*/ 843024 w 873566"/>
                <a:gd name="connsiteY24" fmla="*/ 583754 h 873566"/>
                <a:gd name="connsiteX25" fmla="*/ 802734 w 873566"/>
                <a:gd name="connsiteY25" fmla="*/ 610710 h 873566"/>
                <a:gd name="connsiteX26" fmla="*/ 792542 w 873566"/>
                <a:gd name="connsiteY26" fmla="*/ 630712 h 873566"/>
                <a:gd name="connsiteX27" fmla="*/ 794447 w 873566"/>
                <a:gd name="connsiteY27" fmla="*/ 679194 h 873566"/>
                <a:gd name="connsiteX28" fmla="*/ 777778 w 873566"/>
                <a:gd name="connsiteY28" fmla="*/ 702150 h 873566"/>
                <a:gd name="connsiteX29" fmla="*/ 731106 w 873566"/>
                <a:gd name="connsiteY29" fmla="*/ 715294 h 873566"/>
                <a:gd name="connsiteX30" fmla="*/ 715294 w 873566"/>
                <a:gd name="connsiteY30" fmla="*/ 731106 h 873566"/>
                <a:gd name="connsiteX31" fmla="*/ 702054 w 873566"/>
                <a:gd name="connsiteY31" fmla="*/ 777778 h 873566"/>
                <a:gd name="connsiteX32" fmla="*/ 679099 w 873566"/>
                <a:gd name="connsiteY32" fmla="*/ 794447 h 873566"/>
                <a:gd name="connsiteX33" fmla="*/ 630712 w 873566"/>
                <a:gd name="connsiteY33" fmla="*/ 792542 h 873566"/>
                <a:gd name="connsiteX34" fmla="*/ 610710 w 873566"/>
                <a:gd name="connsiteY34" fmla="*/ 802734 h 873566"/>
                <a:gd name="connsiteX35" fmla="*/ 583754 w 873566"/>
                <a:gd name="connsiteY35" fmla="*/ 843120 h 873566"/>
                <a:gd name="connsiteX36" fmla="*/ 556798 w 873566"/>
                <a:gd name="connsiteY36" fmla="*/ 851883 h 873566"/>
                <a:gd name="connsiteX37" fmla="*/ 511269 w 873566"/>
                <a:gd name="connsiteY37" fmla="*/ 835023 h 873566"/>
                <a:gd name="connsiteX38" fmla="*/ 489171 w 873566"/>
                <a:gd name="connsiteY38" fmla="*/ 838548 h 873566"/>
                <a:gd name="connsiteX39" fmla="*/ 451071 w 873566"/>
                <a:gd name="connsiteY39" fmla="*/ 868551 h 873566"/>
                <a:gd name="connsiteX40" fmla="*/ 422496 w 873566"/>
                <a:gd name="connsiteY40" fmla="*/ 868551 h 873566"/>
                <a:gd name="connsiteX41" fmla="*/ 384396 w 873566"/>
                <a:gd name="connsiteY41" fmla="*/ 838548 h 873566"/>
                <a:gd name="connsiteX42" fmla="*/ 362298 w 873566"/>
                <a:gd name="connsiteY42" fmla="*/ 835023 h 873566"/>
                <a:gd name="connsiteX43" fmla="*/ 316768 w 873566"/>
                <a:gd name="connsiteY43" fmla="*/ 851883 h 873566"/>
                <a:gd name="connsiteX44" fmla="*/ 289812 w 873566"/>
                <a:gd name="connsiteY44" fmla="*/ 843120 h 873566"/>
                <a:gd name="connsiteX45" fmla="*/ 262857 w 873566"/>
                <a:gd name="connsiteY45" fmla="*/ 802734 h 873566"/>
                <a:gd name="connsiteX46" fmla="*/ 242854 w 873566"/>
                <a:gd name="connsiteY46" fmla="*/ 792542 h 873566"/>
                <a:gd name="connsiteX47" fmla="*/ 194467 w 873566"/>
                <a:gd name="connsiteY47" fmla="*/ 794447 h 873566"/>
                <a:gd name="connsiteX48" fmla="*/ 171512 w 873566"/>
                <a:gd name="connsiteY48" fmla="*/ 777778 h 873566"/>
                <a:gd name="connsiteX49" fmla="*/ 158272 w 873566"/>
                <a:gd name="connsiteY49" fmla="*/ 731106 h 873566"/>
                <a:gd name="connsiteX50" fmla="*/ 142461 w 873566"/>
                <a:gd name="connsiteY50" fmla="*/ 715294 h 873566"/>
                <a:gd name="connsiteX51" fmla="*/ 95788 w 873566"/>
                <a:gd name="connsiteY51" fmla="*/ 702150 h 873566"/>
                <a:gd name="connsiteX52" fmla="*/ 79119 w 873566"/>
                <a:gd name="connsiteY52" fmla="*/ 679194 h 873566"/>
                <a:gd name="connsiteX53" fmla="*/ 81024 w 873566"/>
                <a:gd name="connsiteY53" fmla="*/ 630712 h 873566"/>
                <a:gd name="connsiteX54" fmla="*/ 70833 w 873566"/>
                <a:gd name="connsiteY54" fmla="*/ 610710 h 873566"/>
                <a:gd name="connsiteX55" fmla="*/ 30542 w 873566"/>
                <a:gd name="connsiteY55" fmla="*/ 583754 h 873566"/>
                <a:gd name="connsiteX56" fmla="*/ 21779 w 873566"/>
                <a:gd name="connsiteY56" fmla="*/ 556798 h 873566"/>
                <a:gd name="connsiteX57" fmla="*/ 38543 w 873566"/>
                <a:gd name="connsiteY57" fmla="*/ 511269 h 873566"/>
                <a:gd name="connsiteX58" fmla="*/ 35019 w 873566"/>
                <a:gd name="connsiteY58" fmla="*/ 489171 h 873566"/>
                <a:gd name="connsiteX59" fmla="*/ 5015 w 873566"/>
                <a:gd name="connsiteY59" fmla="*/ 451071 h 873566"/>
                <a:gd name="connsiteX60" fmla="*/ 5015 w 873566"/>
                <a:gd name="connsiteY60" fmla="*/ 422496 h 873566"/>
                <a:gd name="connsiteX61" fmla="*/ 35019 w 873566"/>
                <a:gd name="connsiteY61" fmla="*/ 384396 h 873566"/>
                <a:gd name="connsiteX62" fmla="*/ 38543 w 873566"/>
                <a:gd name="connsiteY62" fmla="*/ 362298 h 873566"/>
                <a:gd name="connsiteX63" fmla="*/ 21779 w 873566"/>
                <a:gd name="connsiteY63" fmla="*/ 316768 h 873566"/>
                <a:gd name="connsiteX64" fmla="*/ 30542 w 873566"/>
                <a:gd name="connsiteY64" fmla="*/ 289812 h 873566"/>
                <a:gd name="connsiteX65" fmla="*/ 70833 w 873566"/>
                <a:gd name="connsiteY65" fmla="*/ 262857 h 873566"/>
                <a:gd name="connsiteX66" fmla="*/ 81024 w 873566"/>
                <a:gd name="connsiteY66" fmla="*/ 242949 h 873566"/>
                <a:gd name="connsiteX67" fmla="*/ 79119 w 873566"/>
                <a:gd name="connsiteY67" fmla="*/ 194467 h 873566"/>
                <a:gd name="connsiteX68" fmla="*/ 95788 w 873566"/>
                <a:gd name="connsiteY68" fmla="*/ 171512 h 873566"/>
                <a:gd name="connsiteX69" fmla="*/ 142461 w 873566"/>
                <a:gd name="connsiteY69" fmla="*/ 158367 h 873566"/>
                <a:gd name="connsiteX70" fmla="*/ 158272 w 873566"/>
                <a:gd name="connsiteY70" fmla="*/ 142461 h 873566"/>
                <a:gd name="connsiteX71" fmla="*/ 171512 w 873566"/>
                <a:gd name="connsiteY71" fmla="*/ 95788 h 873566"/>
                <a:gd name="connsiteX72" fmla="*/ 194467 w 873566"/>
                <a:gd name="connsiteY72" fmla="*/ 79119 h 873566"/>
                <a:gd name="connsiteX73" fmla="*/ 242854 w 873566"/>
                <a:gd name="connsiteY73" fmla="*/ 81024 h 873566"/>
                <a:gd name="connsiteX74" fmla="*/ 262857 w 873566"/>
                <a:gd name="connsiteY74" fmla="*/ 70833 h 873566"/>
                <a:gd name="connsiteX75" fmla="*/ 289812 w 873566"/>
                <a:gd name="connsiteY75" fmla="*/ 30542 h 873566"/>
                <a:gd name="connsiteX76" fmla="*/ 316768 w 873566"/>
                <a:gd name="connsiteY76" fmla="*/ 21779 h 873566"/>
                <a:gd name="connsiteX77" fmla="*/ 362298 w 873566"/>
                <a:gd name="connsiteY77" fmla="*/ 38543 h 873566"/>
                <a:gd name="connsiteX78" fmla="*/ 384396 w 873566"/>
                <a:gd name="connsiteY78" fmla="*/ 35114 h 873566"/>
                <a:gd name="connsiteX79" fmla="*/ 422496 w 873566"/>
                <a:gd name="connsiteY79" fmla="*/ 5015 h 873566"/>
                <a:gd name="connsiteX80" fmla="*/ 451071 w 873566"/>
                <a:gd name="connsiteY80" fmla="*/ 5015 h 87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73566" h="873566">
                  <a:moveTo>
                    <a:pt x="451071" y="5015"/>
                  </a:moveTo>
                  <a:lnTo>
                    <a:pt x="489171" y="35114"/>
                  </a:lnTo>
                  <a:cubicBezTo>
                    <a:pt x="495452" y="39993"/>
                    <a:pt x="503804" y="41289"/>
                    <a:pt x="511269" y="38543"/>
                  </a:cubicBezTo>
                  <a:lnTo>
                    <a:pt x="556798" y="21779"/>
                  </a:lnTo>
                  <a:cubicBezTo>
                    <a:pt x="566728" y="18068"/>
                    <a:pt x="577905" y="21701"/>
                    <a:pt x="583754" y="30542"/>
                  </a:cubicBezTo>
                  <a:lnTo>
                    <a:pt x="610710" y="70833"/>
                  </a:lnTo>
                  <a:cubicBezTo>
                    <a:pt x="615109" y="77525"/>
                    <a:pt x="622713" y="81399"/>
                    <a:pt x="630712" y="81024"/>
                  </a:cubicBezTo>
                  <a:lnTo>
                    <a:pt x="679099" y="79119"/>
                  </a:lnTo>
                  <a:cubicBezTo>
                    <a:pt x="689690" y="78682"/>
                    <a:pt x="699193" y="85582"/>
                    <a:pt x="702054" y="95788"/>
                  </a:cubicBezTo>
                  <a:lnTo>
                    <a:pt x="715294" y="142461"/>
                  </a:lnTo>
                  <a:cubicBezTo>
                    <a:pt x="717406" y="150172"/>
                    <a:pt x="723408" y="156209"/>
                    <a:pt x="731106" y="158367"/>
                  </a:cubicBezTo>
                  <a:lnTo>
                    <a:pt x="777778" y="171512"/>
                  </a:lnTo>
                  <a:cubicBezTo>
                    <a:pt x="787984" y="174374"/>
                    <a:pt x="794885" y="183876"/>
                    <a:pt x="794447" y="194467"/>
                  </a:cubicBezTo>
                  <a:lnTo>
                    <a:pt x="792542" y="242949"/>
                  </a:lnTo>
                  <a:cubicBezTo>
                    <a:pt x="792240" y="250907"/>
                    <a:pt x="796101" y="258449"/>
                    <a:pt x="802734" y="262857"/>
                  </a:cubicBezTo>
                  <a:lnTo>
                    <a:pt x="843024" y="289812"/>
                  </a:lnTo>
                  <a:cubicBezTo>
                    <a:pt x="851865" y="295662"/>
                    <a:pt x="855499" y="306839"/>
                    <a:pt x="851787" y="316768"/>
                  </a:cubicBezTo>
                  <a:lnTo>
                    <a:pt x="835023" y="362298"/>
                  </a:lnTo>
                  <a:cubicBezTo>
                    <a:pt x="832247" y="369773"/>
                    <a:pt x="833584" y="378155"/>
                    <a:pt x="838548" y="384396"/>
                  </a:cubicBezTo>
                  <a:lnTo>
                    <a:pt x="868552" y="422496"/>
                  </a:lnTo>
                  <a:cubicBezTo>
                    <a:pt x="875238" y="430847"/>
                    <a:pt x="875238" y="442719"/>
                    <a:pt x="868552" y="451071"/>
                  </a:cubicBezTo>
                  <a:lnTo>
                    <a:pt x="838548" y="489171"/>
                  </a:lnTo>
                  <a:cubicBezTo>
                    <a:pt x="833602" y="495419"/>
                    <a:pt x="832266" y="503792"/>
                    <a:pt x="835023" y="511269"/>
                  </a:cubicBezTo>
                  <a:lnTo>
                    <a:pt x="851787" y="556798"/>
                  </a:lnTo>
                  <a:cubicBezTo>
                    <a:pt x="855499" y="566728"/>
                    <a:pt x="851865" y="577905"/>
                    <a:pt x="843024" y="583754"/>
                  </a:cubicBezTo>
                  <a:lnTo>
                    <a:pt x="802734" y="610710"/>
                  </a:lnTo>
                  <a:cubicBezTo>
                    <a:pt x="796100" y="615161"/>
                    <a:pt x="792244" y="622729"/>
                    <a:pt x="792542" y="630712"/>
                  </a:cubicBezTo>
                  <a:lnTo>
                    <a:pt x="794447" y="679194"/>
                  </a:lnTo>
                  <a:cubicBezTo>
                    <a:pt x="794885" y="689785"/>
                    <a:pt x="787984" y="699288"/>
                    <a:pt x="777778" y="702150"/>
                  </a:cubicBezTo>
                  <a:lnTo>
                    <a:pt x="731106" y="715294"/>
                  </a:lnTo>
                  <a:cubicBezTo>
                    <a:pt x="723431" y="717435"/>
                    <a:pt x="717435" y="723431"/>
                    <a:pt x="715294" y="731106"/>
                  </a:cubicBezTo>
                  <a:lnTo>
                    <a:pt x="702054" y="777778"/>
                  </a:lnTo>
                  <a:cubicBezTo>
                    <a:pt x="699223" y="788006"/>
                    <a:pt x="689701" y="794920"/>
                    <a:pt x="679099" y="794447"/>
                  </a:cubicBezTo>
                  <a:lnTo>
                    <a:pt x="630712" y="792542"/>
                  </a:lnTo>
                  <a:cubicBezTo>
                    <a:pt x="622721" y="792206"/>
                    <a:pt x="615135" y="796071"/>
                    <a:pt x="610710" y="802734"/>
                  </a:cubicBezTo>
                  <a:lnTo>
                    <a:pt x="583754" y="843120"/>
                  </a:lnTo>
                  <a:cubicBezTo>
                    <a:pt x="577838" y="851873"/>
                    <a:pt x="566730" y="855484"/>
                    <a:pt x="556798" y="851883"/>
                  </a:cubicBezTo>
                  <a:lnTo>
                    <a:pt x="511269" y="835023"/>
                  </a:lnTo>
                  <a:cubicBezTo>
                    <a:pt x="503792" y="832266"/>
                    <a:pt x="495419" y="833602"/>
                    <a:pt x="489171" y="838548"/>
                  </a:cubicBezTo>
                  <a:lnTo>
                    <a:pt x="451071" y="868551"/>
                  </a:lnTo>
                  <a:cubicBezTo>
                    <a:pt x="442719" y="875238"/>
                    <a:pt x="430847" y="875238"/>
                    <a:pt x="422496" y="868551"/>
                  </a:cubicBezTo>
                  <a:lnTo>
                    <a:pt x="384396" y="838548"/>
                  </a:lnTo>
                  <a:cubicBezTo>
                    <a:pt x="378147" y="833602"/>
                    <a:pt x="369774" y="832266"/>
                    <a:pt x="362298" y="835023"/>
                  </a:cubicBezTo>
                  <a:lnTo>
                    <a:pt x="316768" y="851883"/>
                  </a:lnTo>
                  <a:cubicBezTo>
                    <a:pt x="306836" y="855484"/>
                    <a:pt x="295728" y="851873"/>
                    <a:pt x="289812" y="843120"/>
                  </a:cubicBezTo>
                  <a:lnTo>
                    <a:pt x="262857" y="802734"/>
                  </a:lnTo>
                  <a:cubicBezTo>
                    <a:pt x="258431" y="796071"/>
                    <a:pt x="250846" y="792206"/>
                    <a:pt x="242854" y="792542"/>
                  </a:cubicBezTo>
                  <a:lnTo>
                    <a:pt x="194467" y="794447"/>
                  </a:lnTo>
                  <a:cubicBezTo>
                    <a:pt x="183866" y="794920"/>
                    <a:pt x="174343" y="788006"/>
                    <a:pt x="171512" y="777778"/>
                  </a:cubicBezTo>
                  <a:lnTo>
                    <a:pt x="158272" y="731106"/>
                  </a:lnTo>
                  <a:cubicBezTo>
                    <a:pt x="156132" y="723431"/>
                    <a:pt x="150135" y="717435"/>
                    <a:pt x="142461" y="715294"/>
                  </a:cubicBezTo>
                  <a:lnTo>
                    <a:pt x="95788" y="702150"/>
                  </a:lnTo>
                  <a:cubicBezTo>
                    <a:pt x="85582" y="699288"/>
                    <a:pt x="78682" y="689785"/>
                    <a:pt x="79119" y="679194"/>
                  </a:cubicBezTo>
                  <a:lnTo>
                    <a:pt x="81024" y="630712"/>
                  </a:lnTo>
                  <a:cubicBezTo>
                    <a:pt x="81323" y="622729"/>
                    <a:pt x="77467" y="615161"/>
                    <a:pt x="70833" y="610710"/>
                  </a:cubicBezTo>
                  <a:lnTo>
                    <a:pt x="30542" y="583754"/>
                  </a:lnTo>
                  <a:cubicBezTo>
                    <a:pt x="21701" y="577905"/>
                    <a:pt x="18068" y="566728"/>
                    <a:pt x="21779" y="556798"/>
                  </a:cubicBezTo>
                  <a:lnTo>
                    <a:pt x="38543" y="511269"/>
                  </a:lnTo>
                  <a:cubicBezTo>
                    <a:pt x="41300" y="503792"/>
                    <a:pt x="39965" y="495419"/>
                    <a:pt x="35019" y="489171"/>
                  </a:cubicBezTo>
                  <a:lnTo>
                    <a:pt x="5015" y="451071"/>
                  </a:lnTo>
                  <a:cubicBezTo>
                    <a:pt x="-1672" y="442719"/>
                    <a:pt x="-1672" y="430847"/>
                    <a:pt x="5015" y="422496"/>
                  </a:cubicBezTo>
                  <a:lnTo>
                    <a:pt x="35019" y="384396"/>
                  </a:lnTo>
                  <a:cubicBezTo>
                    <a:pt x="39983" y="378155"/>
                    <a:pt x="41319" y="369773"/>
                    <a:pt x="38543" y="362298"/>
                  </a:cubicBezTo>
                  <a:lnTo>
                    <a:pt x="21779" y="316768"/>
                  </a:lnTo>
                  <a:cubicBezTo>
                    <a:pt x="18068" y="306839"/>
                    <a:pt x="21701" y="295662"/>
                    <a:pt x="30542" y="289812"/>
                  </a:cubicBezTo>
                  <a:lnTo>
                    <a:pt x="70833" y="262857"/>
                  </a:lnTo>
                  <a:cubicBezTo>
                    <a:pt x="77466" y="258449"/>
                    <a:pt x="81327" y="250907"/>
                    <a:pt x="81024" y="242949"/>
                  </a:cubicBezTo>
                  <a:lnTo>
                    <a:pt x="79119" y="194467"/>
                  </a:lnTo>
                  <a:cubicBezTo>
                    <a:pt x="78682" y="183876"/>
                    <a:pt x="85582" y="174374"/>
                    <a:pt x="95788" y="171512"/>
                  </a:cubicBezTo>
                  <a:lnTo>
                    <a:pt x="142461" y="158367"/>
                  </a:lnTo>
                  <a:cubicBezTo>
                    <a:pt x="150159" y="156209"/>
                    <a:pt x="156160" y="150172"/>
                    <a:pt x="158272" y="142461"/>
                  </a:cubicBezTo>
                  <a:lnTo>
                    <a:pt x="171512" y="95788"/>
                  </a:lnTo>
                  <a:cubicBezTo>
                    <a:pt x="174374" y="85582"/>
                    <a:pt x="183876" y="78682"/>
                    <a:pt x="194467" y="79119"/>
                  </a:cubicBezTo>
                  <a:lnTo>
                    <a:pt x="242854" y="81024"/>
                  </a:lnTo>
                  <a:cubicBezTo>
                    <a:pt x="250854" y="81399"/>
                    <a:pt x="258457" y="77525"/>
                    <a:pt x="262857" y="70833"/>
                  </a:cubicBezTo>
                  <a:lnTo>
                    <a:pt x="289812" y="30542"/>
                  </a:lnTo>
                  <a:cubicBezTo>
                    <a:pt x="295661" y="21701"/>
                    <a:pt x="306839" y="18068"/>
                    <a:pt x="316768" y="21779"/>
                  </a:cubicBezTo>
                  <a:lnTo>
                    <a:pt x="362298" y="38543"/>
                  </a:lnTo>
                  <a:cubicBezTo>
                    <a:pt x="369762" y="41289"/>
                    <a:pt x="378114" y="39993"/>
                    <a:pt x="384396" y="35114"/>
                  </a:cubicBezTo>
                  <a:lnTo>
                    <a:pt x="422496" y="5015"/>
                  </a:lnTo>
                  <a:cubicBezTo>
                    <a:pt x="430847" y="-1672"/>
                    <a:pt x="442719" y="-1672"/>
                    <a:pt x="451071" y="5015"/>
                  </a:cubicBezTo>
                  <a:close/>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 name="Freeform: Shape 128">
              <a:extLst>
                <a:ext uri="{FF2B5EF4-FFF2-40B4-BE49-F238E27FC236}">
                  <a16:creationId xmlns:a16="http://schemas.microsoft.com/office/drawing/2014/main" id="{DCBFC8CF-9705-4458-99D0-B92FAE6E254D}"/>
                </a:ext>
              </a:extLst>
            </p:cNvPr>
            <p:cNvSpPr/>
            <p:nvPr/>
          </p:nvSpPr>
          <p:spPr>
            <a:xfrm>
              <a:off x="14248826" y="2974086"/>
              <a:ext cx="464438" cy="464438"/>
            </a:xfrm>
            <a:custGeom>
              <a:avLst/>
              <a:gdLst>
                <a:gd name="connsiteX0" fmla="*/ 464439 w 464438"/>
                <a:gd name="connsiteY0" fmla="*/ 232220 h 464438"/>
                <a:gd name="connsiteX1" fmla="*/ 232220 w 464438"/>
                <a:gd name="connsiteY1" fmla="*/ 464439 h 464438"/>
                <a:gd name="connsiteX2" fmla="*/ 0 w 464438"/>
                <a:gd name="connsiteY2" fmla="*/ 232220 h 464438"/>
                <a:gd name="connsiteX3" fmla="*/ 232220 w 464438"/>
                <a:gd name="connsiteY3" fmla="*/ 0 h 464438"/>
                <a:gd name="connsiteX4" fmla="*/ 464439 w 464438"/>
                <a:gd name="connsiteY4" fmla="*/ 232220 h 46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8" h="464438">
                  <a:moveTo>
                    <a:pt x="464439" y="232220"/>
                  </a:moveTo>
                  <a:cubicBezTo>
                    <a:pt x="464439" y="360471"/>
                    <a:pt x="360471" y="464439"/>
                    <a:pt x="232220" y="464439"/>
                  </a:cubicBezTo>
                  <a:cubicBezTo>
                    <a:pt x="103968" y="464439"/>
                    <a:pt x="0" y="360471"/>
                    <a:pt x="0" y="232220"/>
                  </a:cubicBezTo>
                  <a:cubicBezTo>
                    <a:pt x="0" y="103968"/>
                    <a:pt x="103968" y="0"/>
                    <a:pt x="232220" y="0"/>
                  </a:cubicBezTo>
                  <a:cubicBezTo>
                    <a:pt x="360471" y="0"/>
                    <a:pt x="464439" y="103968"/>
                    <a:pt x="464439" y="232220"/>
                  </a:cubicBezTo>
                  <a:close/>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129">
              <a:extLst>
                <a:ext uri="{FF2B5EF4-FFF2-40B4-BE49-F238E27FC236}">
                  <a16:creationId xmlns:a16="http://schemas.microsoft.com/office/drawing/2014/main" id="{9E326FDC-82BA-4F50-923C-4DF25D4C25D7}"/>
                </a:ext>
              </a:extLst>
            </p:cNvPr>
            <p:cNvSpPr/>
            <p:nvPr/>
          </p:nvSpPr>
          <p:spPr>
            <a:xfrm>
              <a:off x="14441041" y="3680650"/>
              <a:ext cx="291676" cy="404396"/>
            </a:xfrm>
            <a:custGeom>
              <a:avLst/>
              <a:gdLst>
                <a:gd name="connsiteX0" fmla="*/ 0 w 291676"/>
                <a:gd name="connsiteY0" fmla="*/ 15526 h 404396"/>
                <a:gd name="connsiteX1" fmla="*/ 84296 w 291676"/>
                <a:gd name="connsiteY1" fmla="*/ 386525 h 404396"/>
                <a:gd name="connsiteX2" fmla="*/ 111769 w 291676"/>
                <a:gd name="connsiteY2" fmla="*/ 403820 h 404396"/>
                <a:gd name="connsiteX3" fmla="*/ 126397 w 291676"/>
                <a:gd name="connsiteY3" fmla="*/ 393192 h 404396"/>
                <a:gd name="connsiteX4" fmla="*/ 163735 w 291676"/>
                <a:gd name="connsiteY4" fmla="*/ 330327 h 404396"/>
                <a:gd name="connsiteX5" fmla="*/ 195064 w 291676"/>
                <a:gd name="connsiteY5" fmla="*/ 322351 h 404396"/>
                <a:gd name="connsiteX6" fmla="*/ 196501 w 291676"/>
                <a:gd name="connsiteY6" fmla="*/ 323279 h 404396"/>
                <a:gd name="connsiteX7" fmla="*/ 255651 w 291676"/>
                <a:gd name="connsiteY7" fmla="*/ 364712 h 404396"/>
                <a:gd name="connsiteX8" fmla="*/ 287592 w 291676"/>
                <a:gd name="connsiteY8" fmla="*/ 358911 h 404396"/>
                <a:gd name="connsiteX9" fmla="*/ 291179 w 291676"/>
                <a:gd name="connsiteY9" fmla="*/ 341090 h 404396"/>
                <a:gd name="connsiteX10" fmla="*/ 217742 w 291676"/>
                <a:gd name="connsiteY10" fmla="*/ 0 h 40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676" h="404396">
                  <a:moveTo>
                    <a:pt x="0" y="15526"/>
                  </a:moveTo>
                  <a:lnTo>
                    <a:pt x="84296" y="386525"/>
                  </a:lnTo>
                  <a:cubicBezTo>
                    <a:pt x="87107" y="398887"/>
                    <a:pt x="99407" y="406630"/>
                    <a:pt x="111769" y="403820"/>
                  </a:cubicBezTo>
                  <a:cubicBezTo>
                    <a:pt x="117894" y="402428"/>
                    <a:pt x="123180" y="398587"/>
                    <a:pt x="126397" y="393192"/>
                  </a:cubicBezTo>
                  <a:lnTo>
                    <a:pt x="163735" y="330327"/>
                  </a:lnTo>
                  <a:cubicBezTo>
                    <a:pt x="170184" y="319473"/>
                    <a:pt x="184210" y="315902"/>
                    <a:pt x="195064" y="322351"/>
                  </a:cubicBezTo>
                  <a:cubicBezTo>
                    <a:pt x="195554" y="322642"/>
                    <a:pt x="196034" y="322952"/>
                    <a:pt x="196501" y="323279"/>
                  </a:cubicBezTo>
                  <a:lnTo>
                    <a:pt x="255651" y="364712"/>
                  </a:lnTo>
                  <a:cubicBezTo>
                    <a:pt x="266073" y="371931"/>
                    <a:pt x="280374" y="369333"/>
                    <a:pt x="287592" y="358911"/>
                  </a:cubicBezTo>
                  <a:cubicBezTo>
                    <a:pt x="291189" y="353718"/>
                    <a:pt x="292487" y="347271"/>
                    <a:pt x="291179" y="341090"/>
                  </a:cubicBezTo>
                  <a:lnTo>
                    <a:pt x="217742" y="0"/>
                  </a:ln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130">
              <a:extLst>
                <a:ext uri="{FF2B5EF4-FFF2-40B4-BE49-F238E27FC236}">
                  <a16:creationId xmlns:a16="http://schemas.microsoft.com/office/drawing/2014/main" id="{6D7E1C8B-2916-4999-9116-031EC6FF62AA}"/>
                </a:ext>
              </a:extLst>
            </p:cNvPr>
            <p:cNvSpPr/>
            <p:nvPr/>
          </p:nvSpPr>
          <p:spPr>
            <a:xfrm>
              <a:off x="14183840" y="3646170"/>
              <a:ext cx="236816" cy="438061"/>
            </a:xfrm>
            <a:custGeom>
              <a:avLst/>
              <a:gdLst>
                <a:gd name="connsiteX0" fmla="*/ 81083 w 236816"/>
                <a:gd name="connsiteY0" fmla="*/ 0 h 438061"/>
                <a:gd name="connsiteX1" fmla="*/ 502 w 236816"/>
                <a:gd name="connsiteY1" fmla="*/ 375571 h 438061"/>
                <a:gd name="connsiteX2" fmla="*/ 18209 w 236816"/>
                <a:gd name="connsiteY2" fmla="*/ 402780 h 438061"/>
                <a:gd name="connsiteX3" fmla="*/ 36030 w 236816"/>
                <a:gd name="connsiteY3" fmla="*/ 399193 h 438061"/>
                <a:gd name="connsiteX4" fmla="*/ 95180 w 236816"/>
                <a:gd name="connsiteY4" fmla="*/ 357759 h 438061"/>
                <a:gd name="connsiteX5" fmla="*/ 127018 w 236816"/>
                <a:gd name="connsiteY5" fmla="*/ 363371 h 438061"/>
                <a:gd name="connsiteX6" fmla="*/ 127946 w 236816"/>
                <a:gd name="connsiteY6" fmla="*/ 364808 h 438061"/>
                <a:gd name="connsiteX7" fmla="*/ 164903 w 236816"/>
                <a:gd name="connsiteY7" fmla="*/ 426910 h 438061"/>
                <a:gd name="connsiteX8" fmla="*/ 196397 w 236816"/>
                <a:gd name="connsiteY8" fmla="*/ 434788 h 438061"/>
                <a:gd name="connsiteX9" fmla="*/ 207004 w 236816"/>
                <a:gd name="connsiteY9" fmla="*/ 420052 h 438061"/>
                <a:gd name="connsiteX10" fmla="*/ 236817 w 236816"/>
                <a:gd name="connsiteY10" fmla="*/ 281273 h 4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16" h="438061">
                  <a:moveTo>
                    <a:pt x="81083" y="0"/>
                  </a:moveTo>
                  <a:lnTo>
                    <a:pt x="502" y="375571"/>
                  </a:lnTo>
                  <a:cubicBezTo>
                    <a:pt x="-2122" y="387974"/>
                    <a:pt x="5806" y="400156"/>
                    <a:pt x="18209" y="402780"/>
                  </a:cubicBezTo>
                  <a:cubicBezTo>
                    <a:pt x="24390" y="404087"/>
                    <a:pt x="30836" y="402790"/>
                    <a:pt x="36030" y="399193"/>
                  </a:cubicBezTo>
                  <a:lnTo>
                    <a:pt x="95180" y="357759"/>
                  </a:lnTo>
                  <a:cubicBezTo>
                    <a:pt x="105522" y="350517"/>
                    <a:pt x="119776" y="353029"/>
                    <a:pt x="127018" y="363371"/>
                  </a:cubicBezTo>
                  <a:cubicBezTo>
                    <a:pt x="127345" y="363838"/>
                    <a:pt x="127655" y="364317"/>
                    <a:pt x="127946" y="364808"/>
                  </a:cubicBezTo>
                  <a:lnTo>
                    <a:pt x="164903" y="426910"/>
                  </a:lnTo>
                  <a:cubicBezTo>
                    <a:pt x="171425" y="437782"/>
                    <a:pt x="185525" y="441309"/>
                    <a:pt x="196397" y="434788"/>
                  </a:cubicBezTo>
                  <a:cubicBezTo>
                    <a:pt x="201807" y="431542"/>
                    <a:pt x="205643" y="426213"/>
                    <a:pt x="207004" y="420052"/>
                  </a:cubicBezTo>
                  <a:lnTo>
                    <a:pt x="236817" y="281273"/>
                  </a:ln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85" name="Group 84">
            <a:extLst>
              <a:ext uri="{FF2B5EF4-FFF2-40B4-BE49-F238E27FC236}">
                <a16:creationId xmlns:a16="http://schemas.microsoft.com/office/drawing/2014/main" id="{9F07DE75-6D6B-4634-8FCD-CDF5A50D05E0}"/>
              </a:ext>
            </a:extLst>
          </p:cNvPr>
          <p:cNvGrpSpPr/>
          <p:nvPr/>
        </p:nvGrpSpPr>
        <p:grpSpPr>
          <a:xfrm>
            <a:off x="4370021" y="603718"/>
            <a:ext cx="502597" cy="301453"/>
            <a:chOff x="3376370" y="1533898"/>
            <a:chExt cx="520033" cy="311911"/>
          </a:xfrm>
        </p:grpSpPr>
        <p:sp>
          <p:nvSpPr>
            <p:cNvPr id="86" name="Freeform: Shape 39">
              <a:extLst>
                <a:ext uri="{FF2B5EF4-FFF2-40B4-BE49-F238E27FC236}">
                  <a16:creationId xmlns:a16="http://schemas.microsoft.com/office/drawing/2014/main" id="{F3C4975F-E23B-49E4-88A4-F6679510F2EF}"/>
                </a:ext>
              </a:extLst>
            </p:cNvPr>
            <p:cNvSpPr/>
            <p:nvPr/>
          </p:nvSpPr>
          <p:spPr>
            <a:xfrm>
              <a:off x="3376370" y="1813325"/>
              <a:ext cx="459097" cy="32484"/>
            </a:xfrm>
            <a:custGeom>
              <a:avLst/>
              <a:gdLst>
                <a:gd name="connsiteX0" fmla="*/ 0 w 1366361"/>
                <a:gd name="connsiteY0" fmla="*/ 0 h 96678"/>
                <a:gd name="connsiteX1" fmla="*/ 0 w 1366361"/>
                <a:gd name="connsiteY1" fmla="*/ 67723 h 96678"/>
                <a:gd name="connsiteX2" fmla="*/ 4667 w 1366361"/>
                <a:gd name="connsiteY2" fmla="*/ 71152 h 96678"/>
                <a:gd name="connsiteX3" fmla="*/ 80867 w 1366361"/>
                <a:gd name="connsiteY3" fmla="*/ 96679 h 96678"/>
                <a:gd name="connsiteX4" fmla="*/ 1294448 w 1366361"/>
                <a:gd name="connsiteY4" fmla="*/ 96679 h 96678"/>
                <a:gd name="connsiteX5" fmla="*/ 1357598 w 1366361"/>
                <a:gd name="connsiteY5" fmla="*/ 74676 h 96678"/>
                <a:gd name="connsiteX6" fmla="*/ 1366361 w 1366361"/>
                <a:gd name="connsiteY6" fmla="*/ 67723 h 96678"/>
                <a:gd name="connsiteX7" fmla="*/ 1366361 w 1366361"/>
                <a:gd name="connsiteY7" fmla="*/ 0 h 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6361" h="96678">
                  <a:moveTo>
                    <a:pt x="0" y="0"/>
                  </a:moveTo>
                  <a:lnTo>
                    <a:pt x="0" y="67723"/>
                  </a:lnTo>
                  <a:lnTo>
                    <a:pt x="4667" y="71152"/>
                  </a:lnTo>
                  <a:cubicBezTo>
                    <a:pt x="26611" y="87730"/>
                    <a:pt x="53365" y="96693"/>
                    <a:pt x="80867" y="96679"/>
                  </a:cubicBezTo>
                  <a:lnTo>
                    <a:pt x="1294448" y="96679"/>
                  </a:lnTo>
                  <a:cubicBezTo>
                    <a:pt x="1317382" y="96708"/>
                    <a:pt x="1339648" y="88951"/>
                    <a:pt x="1357598" y="74676"/>
                  </a:cubicBezTo>
                  <a:lnTo>
                    <a:pt x="1366361" y="67723"/>
                  </a:lnTo>
                  <a:lnTo>
                    <a:pt x="1366361" y="0"/>
                  </a:lnTo>
                  <a:close/>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40">
              <a:extLst>
                <a:ext uri="{FF2B5EF4-FFF2-40B4-BE49-F238E27FC236}">
                  <a16:creationId xmlns:a16="http://schemas.microsoft.com/office/drawing/2014/main" id="{D72727C1-0F61-451F-95ED-8DA266F9D7CD}"/>
                </a:ext>
              </a:extLst>
            </p:cNvPr>
            <p:cNvSpPr/>
            <p:nvPr/>
          </p:nvSpPr>
          <p:spPr>
            <a:xfrm>
              <a:off x="3440346" y="1555629"/>
              <a:ext cx="334634" cy="229628"/>
            </a:xfrm>
            <a:custGeom>
              <a:avLst/>
              <a:gdLst>
                <a:gd name="connsiteX0" fmla="*/ 995934 w 995934"/>
                <a:gd name="connsiteY0" fmla="*/ 487204 h 683418"/>
                <a:gd name="connsiteX1" fmla="*/ 995934 w 995934"/>
                <a:gd name="connsiteY1" fmla="*/ 655796 h 683418"/>
                <a:gd name="connsiteX2" fmla="*/ 968502 w 995934"/>
                <a:gd name="connsiteY2" fmla="*/ 683419 h 683418"/>
                <a:gd name="connsiteX3" fmla="*/ 968407 w 995934"/>
                <a:gd name="connsiteY3" fmla="*/ 683419 h 683418"/>
                <a:gd name="connsiteX4" fmla="*/ 27527 w 995934"/>
                <a:gd name="connsiteY4" fmla="*/ 683419 h 683418"/>
                <a:gd name="connsiteX5" fmla="*/ 0 w 995934"/>
                <a:gd name="connsiteY5" fmla="*/ 655892 h 683418"/>
                <a:gd name="connsiteX6" fmla="*/ 0 w 995934"/>
                <a:gd name="connsiteY6" fmla="*/ 655796 h 683418"/>
                <a:gd name="connsiteX7" fmla="*/ 0 w 995934"/>
                <a:gd name="connsiteY7" fmla="*/ 27623 h 683418"/>
                <a:gd name="connsiteX8" fmla="*/ 27432 w 995934"/>
                <a:gd name="connsiteY8" fmla="*/ 0 h 683418"/>
                <a:gd name="connsiteX9" fmla="*/ 27527 w 995934"/>
                <a:gd name="connsiteY9" fmla="*/ 0 h 683418"/>
                <a:gd name="connsiteX10" fmla="*/ 963359 w 995934"/>
                <a:gd name="connsiteY10" fmla="*/ 0 h 683418"/>
                <a:gd name="connsiteX11" fmla="*/ 990981 w 995934"/>
                <a:gd name="connsiteY11" fmla="*/ 27623 h 683418"/>
                <a:gd name="connsiteX12" fmla="*/ 990981 w 995934"/>
                <a:gd name="connsiteY12" fmla="*/ 141923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934" h="683418">
                  <a:moveTo>
                    <a:pt x="995934" y="487204"/>
                  </a:moveTo>
                  <a:lnTo>
                    <a:pt x="995934" y="655796"/>
                  </a:lnTo>
                  <a:cubicBezTo>
                    <a:pt x="995987" y="670999"/>
                    <a:pt x="983705" y="683366"/>
                    <a:pt x="968502" y="683419"/>
                  </a:cubicBezTo>
                  <a:cubicBezTo>
                    <a:pt x="968470" y="683419"/>
                    <a:pt x="968439" y="683419"/>
                    <a:pt x="968407" y="683419"/>
                  </a:cubicBezTo>
                  <a:lnTo>
                    <a:pt x="27527" y="683419"/>
                  </a:lnTo>
                  <a:cubicBezTo>
                    <a:pt x="12325" y="683419"/>
                    <a:pt x="0" y="671095"/>
                    <a:pt x="0" y="655892"/>
                  </a:cubicBezTo>
                  <a:cubicBezTo>
                    <a:pt x="0" y="655860"/>
                    <a:pt x="0" y="655828"/>
                    <a:pt x="0" y="655796"/>
                  </a:cubicBezTo>
                  <a:lnTo>
                    <a:pt x="0" y="27623"/>
                  </a:lnTo>
                  <a:cubicBezTo>
                    <a:pt x="-52" y="12420"/>
                    <a:pt x="12229" y="53"/>
                    <a:pt x="27432" y="0"/>
                  </a:cubicBezTo>
                  <a:cubicBezTo>
                    <a:pt x="27464" y="0"/>
                    <a:pt x="27496" y="0"/>
                    <a:pt x="27527" y="0"/>
                  </a:cubicBezTo>
                  <a:lnTo>
                    <a:pt x="963359" y="0"/>
                  </a:lnTo>
                  <a:cubicBezTo>
                    <a:pt x="978614" y="0"/>
                    <a:pt x="990981" y="12367"/>
                    <a:pt x="990981" y="27623"/>
                  </a:cubicBezTo>
                  <a:lnTo>
                    <a:pt x="990981" y="141923"/>
                  </a:lnTo>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41">
              <a:extLst>
                <a:ext uri="{FF2B5EF4-FFF2-40B4-BE49-F238E27FC236}">
                  <a16:creationId xmlns:a16="http://schemas.microsoft.com/office/drawing/2014/main" id="{68F5A2C6-AA54-4B26-9E26-4C1B0C90F170}"/>
                </a:ext>
              </a:extLst>
            </p:cNvPr>
            <p:cNvSpPr/>
            <p:nvPr/>
          </p:nvSpPr>
          <p:spPr>
            <a:xfrm>
              <a:off x="3416279" y="1533898"/>
              <a:ext cx="380208" cy="278147"/>
            </a:xfrm>
            <a:custGeom>
              <a:avLst/>
              <a:gdLst>
                <a:gd name="connsiteX0" fmla="*/ 1131570 w 1131570"/>
                <a:gd name="connsiteY0" fmla="*/ 124111 h 827817"/>
                <a:gd name="connsiteX1" fmla="*/ 1131570 w 1131570"/>
                <a:gd name="connsiteY1" fmla="*/ 27527 h 827817"/>
                <a:gd name="connsiteX2" fmla="*/ 1104043 w 1131570"/>
                <a:gd name="connsiteY2" fmla="*/ 0 h 827817"/>
                <a:gd name="connsiteX3" fmla="*/ 1103948 w 1131570"/>
                <a:gd name="connsiteY3" fmla="*/ 0 h 827817"/>
                <a:gd name="connsiteX4" fmla="*/ 27623 w 1131570"/>
                <a:gd name="connsiteY4" fmla="*/ 0 h 827817"/>
                <a:gd name="connsiteX5" fmla="*/ 0 w 1131570"/>
                <a:gd name="connsiteY5" fmla="*/ 27432 h 827817"/>
                <a:gd name="connsiteX6" fmla="*/ 0 w 1131570"/>
                <a:gd name="connsiteY6" fmla="*/ 27527 h 827817"/>
                <a:gd name="connsiteX7" fmla="*/ 0 w 1131570"/>
                <a:gd name="connsiteY7" fmla="*/ 800196 h 827817"/>
                <a:gd name="connsiteX8" fmla="*/ 27623 w 1131570"/>
                <a:gd name="connsiteY8" fmla="*/ 827818 h 827817"/>
                <a:gd name="connsiteX9" fmla="*/ 1103948 w 1131570"/>
                <a:gd name="connsiteY9" fmla="*/ 827818 h 827817"/>
                <a:gd name="connsiteX10" fmla="*/ 1131570 w 1131570"/>
                <a:gd name="connsiteY10" fmla="*/ 800196 h 827817"/>
                <a:gd name="connsiteX11" fmla="*/ 1131570 w 1131570"/>
                <a:gd name="connsiteY11" fmla="*/ 469106 h 82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570" h="827817">
                  <a:moveTo>
                    <a:pt x="1131570" y="124111"/>
                  </a:moveTo>
                  <a:lnTo>
                    <a:pt x="1131570" y="27527"/>
                  </a:lnTo>
                  <a:cubicBezTo>
                    <a:pt x="1131570" y="12325"/>
                    <a:pt x="1119246" y="0"/>
                    <a:pt x="1104043" y="0"/>
                  </a:cubicBezTo>
                  <a:cubicBezTo>
                    <a:pt x="1104011" y="0"/>
                    <a:pt x="1103979" y="0"/>
                    <a:pt x="1103948" y="0"/>
                  </a:cubicBezTo>
                  <a:lnTo>
                    <a:pt x="27623" y="0"/>
                  </a:lnTo>
                  <a:cubicBezTo>
                    <a:pt x="12420" y="-52"/>
                    <a:pt x="53" y="12229"/>
                    <a:pt x="0" y="27432"/>
                  </a:cubicBezTo>
                  <a:cubicBezTo>
                    <a:pt x="0" y="27464"/>
                    <a:pt x="0" y="27496"/>
                    <a:pt x="0" y="27527"/>
                  </a:cubicBezTo>
                  <a:lnTo>
                    <a:pt x="0" y="800196"/>
                  </a:lnTo>
                  <a:cubicBezTo>
                    <a:pt x="0" y="815451"/>
                    <a:pt x="12367" y="827818"/>
                    <a:pt x="27623" y="827818"/>
                  </a:cubicBezTo>
                  <a:lnTo>
                    <a:pt x="1103948" y="827818"/>
                  </a:lnTo>
                  <a:cubicBezTo>
                    <a:pt x="1119203" y="827818"/>
                    <a:pt x="1131570" y="815451"/>
                    <a:pt x="1131570" y="800196"/>
                  </a:cubicBezTo>
                  <a:lnTo>
                    <a:pt x="1131570" y="469106"/>
                  </a:lnTo>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42">
              <a:extLst>
                <a:ext uri="{FF2B5EF4-FFF2-40B4-BE49-F238E27FC236}">
                  <a16:creationId xmlns:a16="http://schemas.microsoft.com/office/drawing/2014/main" id="{CCE51C79-2EB5-4813-882B-DFA939607F3C}"/>
                </a:ext>
              </a:extLst>
            </p:cNvPr>
            <p:cNvSpPr/>
            <p:nvPr/>
          </p:nvSpPr>
          <p:spPr>
            <a:xfrm>
              <a:off x="3534086" y="1557165"/>
              <a:ext cx="3200" cy="227516"/>
            </a:xfrm>
            <a:custGeom>
              <a:avLst/>
              <a:gdLst>
                <a:gd name="connsiteX0" fmla="*/ 0 w 9525"/>
                <a:gd name="connsiteY0" fmla="*/ 677132 h 677132"/>
                <a:gd name="connsiteX1" fmla="*/ 0 w 9525"/>
                <a:gd name="connsiteY1" fmla="*/ 0 h 677132"/>
              </a:gdLst>
              <a:ahLst/>
              <a:cxnLst>
                <a:cxn ang="0">
                  <a:pos x="connsiteX0" y="connsiteY0"/>
                </a:cxn>
                <a:cxn ang="0">
                  <a:pos x="connsiteX1" y="connsiteY1"/>
                </a:cxn>
              </a:cxnLst>
              <a:rect l="l" t="t" r="r" b="b"/>
              <a:pathLst>
                <a:path w="9525" h="677132">
                  <a:moveTo>
                    <a:pt x="0" y="677132"/>
                  </a:moveTo>
                  <a:lnTo>
                    <a:pt x="0" y="0"/>
                  </a:lnTo>
                </a:path>
              </a:pathLst>
            </a:custGeom>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43">
              <a:extLst>
                <a:ext uri="{FF2B5EF4-FFF2-40B4-BE49-F238E27FC236}">
                  <a16:creationId xmlns:a16="http://schemas.microsoft.com/office/drawing/2014/main" id="{023E8192-CA02-4FA6-B837-CD39ADB25113}"/>
                </a:ext>
              </a:extLst>
            </p:cNvPr>
            <p:cNvSpPr/>
            <p:nvPr/>
          </p:nvSpPr>
          <p:spPr>
            <a:xfrm>
              <a:off x="3611439" y="160401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Freeform: Shape 44">
              <a:extLst>
                <a:ext uri="{FF2B5EF4-FFF2-40B4-BE49-F238E27FC236}">
                  <a16:creationId xmlns:a16="http://schemas.microsoft.com/office/drawing/2014/main" id="{ABA56A5D-564E-4CB6-9DE2-5272710EADEA}"/>
                </a:ext>
              </a:extLst>
            </p:cNvPr>
            <p:cNvSpPr/>
            <p:nvPr/>
          </p:nvSpPr>
          <p:spPr>
            <a:xfrm>
              <a:off x="3611439" y="173385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2" name="Freeform: Shape 45">
              <a:extLst>
                <a:ext uri="{FF2B5EF4-FFF2-40B4-BE49-F238E27FC236}">
                  <a16:creationId xmlns:a16="http://schemas.microsoft.com/office/drawing/2014/main" id="{D45D6E01-9F7A-4E17-98B9-DD09D20B7048}"/>
                </a:ext>
              </a:extLst>
            </p:cNvPr>
            <p:cNvSpPr/>
            <p:nvPr/>
          </p:nvSpPr>
          <p:spPr>
            <a:xfrm>
              <a:off x="3611439" y="1668987"/>
              <a:ext cx="100556" cy="3200"/>
            </a:xfrm>
            <a:custGeom>
              <a:avLst/>
              <a:gdLst>
                <a:gd name="connsiteX0" fmla="*/ 0 w 299275"/>
                <a:gd name="connsiteY0" fmla="*/ 0 h 9525"/>
                <a:gd name="connsiteX1" fmla="*/ 299276 w 299275"/>
                <a:gd name="connsiteY1" fmla="*/ 0 h 9525"/>
              </a:gdLst>
              <a:ahLst/>
              <a:cxnLst>
                <a:cxn ang="0">
                  <a:pos x="connsiteX0" y="connsiteY0"/>
                </a:cxn>
                <a:cxn ang="0">
                  <a:pos x="connsiteX1" y="connsiteY1"/>
                </a:cxn>
              </a:cxnLst>
              <a:rect l="l" t="t" r="r" b="b"/>
              <a:pathLst>
                <a:path w="299275" h="9525">
                  <a:moveTo>
                    <a:pt x="0" y="0"/>
                  </a:moveTo>
                  <a:lnTo>
                    <a:pt x="299276" y="0"/>
                  </a:lnTo>
                </a:path>
              </a:pathLst>
            </a:custGeom>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3" name="Freeform: Shape 46">
              <a:extLst>
                <a:ext uri="{FF2B5EF4-FFF2-40B4-BE49-F238E27FC236}">
                  <a16:creationId xmlns:a16="http://schemas.microsoft.com/office/drawing/2014/main" id="{8F909F33-97AB-4590-B017-3F428104A13B}"/>
                </a:ext>
              </a:extLst>
            </p:cNvPr>
            <p:cNvSpPr/>
            <p:nvPr/>
          </p:nvSpPr>
          <p:spPr>
            <a:xfrm>
              <a:off x="3556584" y="158766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Freeform: Shape 47">
              <a:extLst>
                <a:ext uri="{FF2B5EF4-FFF2-40B4-BE49-F238E27FC236}">
                  <a16:creationId xmlns:a16="http://schemas.microsoft.com/office/drawing/2014/main" id="{13A0D5BE-7D14-4AB2-8276-CD1B2A09757B}"/>
                </a:ext>
              </a:extLst>
            </p:cNvPr>
            <p:cNvSpPr/>
            <p:nvPr/>
          </p:nvSpPr>
          <p:spPr>
            <a:xfrm>
              <a:off x="3556584" y="1652601"/>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5" name="Freeform: Shape 48">
              <a:extLst>
                <a:ext uri="{FF2B5EF4-FFF2-40B4-BE49-F238E27FC236}">
                  <a16:creationId xmlns:a16="http://schemas.microsoft.com/office/drawing/2014/main" id="{824DD62D-B63A-485A-A764-25D8AC7DB0D9}"/>
                </a:ext>
              </a:extLst>
            </p:cNvPr>
            <p:cNvSpPr/>
            <p:nvPr/>
          </p:nvSpPr>
          <p:spPr>
            <a:xfrm>
              <a:off x="3556584" y="171750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6" name="Freeform: Shape 49">
              <a:extLst>
                <a:ext uri="{FF2B5EF4-FFF2-40B4-BE49-F238E27FC236}">
                  <a16:creationId xmlns:a16="http://schemas.microsoft.com/office/drawing/2014/main" id="{29DD295F-AC10-4E86-9E27-89BC7A53F592}"/>
                </a:ext>
              </a:extLst>
            </p:cNvPr>
            <p:cNvSpPr/>
            <p:nvPr/>
          </p:nvSpPr>
          <p:spPr>
            <a:xfrm>
              <a:off x="3721149" y="1682877"/>
              <a:ext cx="28804" cy="29251"/>
            </a:xfrm>
            <a:custGeom>
              <a:avLst/>
              <a:gdLst>
                <a:gd name="connsiteX0" fmla="*/ 0 w 85725"/>
                <a:gd name="connsiteY0" fmla="*/ 87058 h 87058"/>
                <a:gd name="connsiteX1" fmla="*/ 85725 w 85725"/>
                <a:gd name="connsiteY1" fmla="*/ 58483 h 87058"/>
                <a:gd name="connsiteX2" fmla="*/ 24765 w 85725"/>
                <a:gd name="connsiteY2" fmla="*/ 0 h 87058"/>
              </a:gdLst>
              <a:ahLst/>
              <a:cxnLst>
                <a:cxn ang="0">
                  <a:pos x="connsiteX0" y="connsiteY0"/>
                </a:cxn>
                <a:cxn ang="0">
                  <a:pos x="connsiteX1" y="connsiteY1"/>
                </a:cxn>
                <a:cxn ang="0">
                  <a:pos x="connsiteX2" y="connsiteY2"/>
                </a:cxn>
              </a:cxnLst>
              <a:rect l="l" t="t" r="r" b="b"/>
              <a:pathLst>
                <a:path w="85725" h="87058">
                  <a:moveTo>
                    <a:pt x="0" y="87058"/>
                  </a:moveTo>
                  <a:cubicBezTo>
                    <a:pt x="0" y="87058"/>
                    <a:pt x="68771" y="64484"/>
                    <a:pt x="85725" y="58483"/>
                  </a:cubicBezTo>
                  <a:lnTo>
                    <a:pt x="24765" y="0"/>
                  </a:lnTo>
                  <a:close/>
                </a:path>
              </a:pathLst>
            </a:custGeom>
            <a:noFill/>
            <a:ln w="9525" cap="flat">
              <a:solidFill>
                <a:schemeClr val="accent1"/>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7" name="Freeform: Shape 50">
              <a:extLst>
                <a:ext uri="{FF2B5EF4-FFF2-40B4-BE49-F238E27FC236}">
                  <a16:creationId xmlns:a16="http://schemas.microsoft.com/office/drawing/2014/main" id="{5CC22510-F0CC-4B0E-AE36-18A56C0A74BE}"/>
                </a:ext>
              </a:extLst>
            </p:cNvPr>
            <p:cNvSpPr/>
            <p:nvPr/>
          </p:nvSpPr>
          <p:spPr>
            <a:xfrm>
              <a:off x="3729470" y="1541515"/>
              <a:ext cx="156467" cy="161044"/>
            </a:xfrm>
            <a:custGeom>
              <a:avLst/>
              <a:gdLst>
                <a:gd name="connsiteX0" fmla="*/ 1143 w 465677"/>
                <a:gd name="connsiteY0" fmla="*/ 416433 h 479297"/>
                <a:gd name="connsiteX1" fmla="*/ 0 w 465677"/>
                <a:gd name="connsiteY1" fmla="*/ 420434 h 479297"/>
                <a:gd name="connsiteX2" fmla="*/ 61150 w 465677"/>
                <a:gd name="connsiteY2" fmla="*/ 479298 h 479297"/>
                <a:gd name="connsiteX3" fmla="*/ 65056 w 465677"/>
                <a:gd name="connsiteY3" fmla="*/ 477965 h 479297"/>
                <a:gd name="connsiteX4" fmla="*/ 465677 w 465677"/>
                <a:gd name="connsiteY4" fmla="*/ 61531 h 479297"/>
                <a:gd name="connsiteX5" fmla="*/ 401764 w 465677"/>
                <a:gd name="connsiteY5" fmla="*/ 0 h 47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77" h="479297">
                  <a:moveTo>
                    <a:pt x="1143" y="416433"/>
                  </a:moveTo>
                  <a:lnTo>
                    <a:pt x="0" y="420434"/>
                  </a:lnTo>
                  <a:lnTo>
                    <a:pt x="61150" y="479298"/>
                  </a:lnTo>
                  <a:lnTo>
                    <a:pt x="65056" y="477965"/>
                  </a:lnTo>
                  <a:lnTo>
                    <a:pt x="465677" y="61531"/>
                  </a:lnTo>
                  <a:lnTo>
                    <a:pt x="401764" y="0"/>
                  </a:lnTo>
                  <a:close/>
                </a:path>
              </a:pathLst>
            </a:custGeom>
            <a:noFill/>
            <a:ln w="9525" cap="flat">
              <a:solidFill>
                <a:schemeClr val="accent1"/>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8" name="Freeform: Shape 51">
              <a:extLst>
                <a:ext uri="{FF2B5EF4-FFF2-40B4-BE49-F238E27FC236}">
                  <a16:creationId xmlns:a16="http://schemas.microsoft.com/office/drawing/2014/main" id="{434850C8-5EAA-45F9-A94A-F6970E1EB8CA}"/>
                </a:ext>
              </a:extLst>
            </p:cNvPr>
            <p:cNvSpPr/>
            <p:nvPr/>
          </p:nvSpPr>
          <p:spPr>
            <a:xfrm rot="18833400">
              <a:off x="3872469" y="1530493"/>
              <a:ext cx="17794" cy="29795"/>
            </a:xfrm>
            <a:custGeom>
              <a:avLst/>
              <a:gdLst>
                <a:gd name="connsiteX0" fmla="*/ 0 w 52959"/>
                <a:gd name="connsiteY0" fmla="*/ 0 h 88677"/>
                <a:gd name="connsiteX1" fmla="*/ 52959 w 52959"/>
                <a:gd name="connsiteY1" fmla="*/ 0 h 88677"/>
                <a:gd name="connsiteX2" fmla="*/ 52959 w 52959"/>
                <a:gd name="connsiteY2" fmla="*/ 88678 h 88677"/>
                <a:gd name="connsiteX3" fmla="*/ 0 w 52959"/>
                <a:gd name="connsiteY3" fmla="*/ 88678 h 88677"/>
              </a:gdLst>
              <a:ahLst/>
              <a:cxnLst>
                <a:cxn ang="0">
                  <a:pos x="connsiteX0" y="connsiteY0"/>
                </a:cxn>
                <a:cxn ang="0">
                  <a:pos x="connsiteX1" y="connsiteY1"/>
                </a:cxn>
                <a:cxn ang="0">
                  <a:pos x="connsiteX2" y="connsiteY2"/>
                </a:cxn>
                <a:cxn ang="0">
                  <a:pos x="connsiteX3" y="connsiteY3"/>
                </a:cxn>
              </a:cxnLst>
              <a:rect l="l" t="t" r="r" b="b"/>
              <a:pathLst>
                <a:path w="52959" h="88677">
                  <a:moveTo>
                    <a:pt x="0" y="0"/>
                  </a:moveTo>
                  <a:lnTo>
                    <a:pt x="52959" y="0"/>
                  </a:lnTo>
                  <a:lnTo>
                    <a:pt x="52959" y="88678"/>
                  </a:lnTo>
                  <a:lnTo>
                    <a:pt x="0" y="88678"/>
                  </a:lnTo>
                  <a:close/>
                </a:path>
              </a:pathLst>
            </a:custGeom>
            <a:noFill/>
            <a:ln w="9525" cap="flat">
              <a:solidFill>
                <a:schemeClr val="accent1"/>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9" name="Freeform: Shape 52">
              <a:extLst>
                <a:ext uri="{FF2B5EF4-FFF2-40B4-BE49-F238E27FC236}">
                  <a16:creationId xmlns:a16="http://schemas.microsoft.com/office/drawing/2014/main" id="{EF5F3395-61C9-4607-BDDE-86D5B830CEA6}"/>
                </a:ext>
              </a:extLst>
            </p:cNvPr>
            <p:cNvSpPr/>
            <p:nvPr/>
          </p:nvSpPr>
          <p:spPr>
            <a:xfrm>
              <a:off x="3835595" y="1562158"/>
              <a:ext cx="60808" cy="77833"/>
            </a:xfrm>
            <a:custGeom>
              <a:avLst/>
              <a:gdLst>
                <a:gd name="connsiteX0" fmla="*/ 149257 w 180975"/>
                <a:gd name="connsiteY0" fmla="*/ 0 h 231647"/>
                <a:gd name="connsiteX1" fmla="*/ 180975 w 180975"/>
                <a:gd name="connsiteY1" fmla="*/ 32956 h 231647"/>
                <a:gd name="connsiteX2" fmla="*/ 0 w 180975"/>
                <a:gd name="connsiteY2" fmla="*/ 231648 h 231647"/>
              </a:gdLst>
              <a:ahLst/>
              <a:cxnLst>
                <a:cxn ang="0">
                  <a:pos x="connsiteX0" y="connsiteY0"/>
                </a:cxn>
                <a:cxn ang="0">
                  <a:pos x="connsiteX1" y="connsiteY1"/>
                </a:cxn>
                <a:cxn ang="0">
                  <a:pos x="connsiteX2" y="connsiteY2"/>
                </a:cxn>
              </a:cxnLst>
              <a:rect l="l" t="t" r="r" b="b"/>
              <a:pathLst>
                <a:path w="180975" h="231647">
                  <a:moveTo>
                    <a:pt x="149257" y="0"/>
                  </a:moveTo>
                  <a:lnTo>
                    <a:pt x="180975" y="32956"/>
                  </a:lnTo>
                  <a:lnTo>
                    <a:pt x="0" y="231648"/>
                  </a:lnTo>
                </a:path>
              </a:pathLst>
            </a:custGeom>
            <a:noFill/>
            <a:ln w="9525" cap="flat">
              <a:solidFill>
                <a:schemeClr val="accent1"/>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pic>
        <p:nvPicPr>
          <p:cNvPr id="40" name="Picture 39"/>
          <p:cNvPicPr>
            <a:picLocks noChangeAspect="1"/>
          </p:cNvPicPr>
          <p:nvPr/>
        </p:nvPicPr>
        <p:blipFill>
          <a:blip r:embed="rId3"/>
          <a:stretch>
            <a:fillRect/>
          </a:stretch>
        </p:blipFill>
        <p:spPr>
          <a:xfrm>
            <a:off x="5241834" y="1779184"/>
            <a:ext cx="458226" cy="636279"/>
          </a:xfrm>
          <a:prstGeom prst="rect">
            <a:avLst/>
          </a:prstGeom>
        </p:spPr>
      </p:pic>
      <p:pic>
        <p:nvPicPr>
          <p:cNvPr id="2" name="Picture 1"/>
          <p:cNvPicPr>
            <a:picLocks noChangeAspect="1"/>
          </p:cNvPicPr>
          <p:nvPr/>
        </p:nvPicPr>
        <p:blipFill>
          <a:blip r:embed="rId4"/>
          <a:stretch>
            <a:fillRect/>
          </a:stretch>
        </p:blipFill>
        <p:spPr>
          <a:xfrm>
            <a:off x="5270406" y="3552493"/>
            <a:ext cx="676715" cy="682811"/>
          </a:xfrm>
          <a:prstGeom prst="rect">
            <a:avLst/>
          </a:prstGeom>
        </p:spPr>
      </p:pic>
    </p:spTree>
    <p:extLst>
      <p:ext uri="{BB962C8B-B14F-4D97-AF65-F5344CB8AC3E}">
        <p14:creationId xmlns:p14="http://schemas.microsoft.com/office/powerpoint/2010/main" val="128548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5C46F6-A6CE-4195-833E-DF9555640BCD}"/>
              </a:ext>
            </a:extLst>
          </p:cNvPr>
          <p:cNvSpPr txBox="1">
            <a:spLocks/>
          </p:cNvSpPr>
          <p:nvPr/>
        </p:nvSpPr>
        <p:spPr>
          <a:xfrm>
            <a:off x="609600" y="381000"/>
            <a:ext cx="10972800" cy="91524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ctr" defTabSz="609585" rtl="0" eaLnBrk="1" fontAlgn="auto" latinLnBrk="0" hangingPunct="1">
              <a:lnSpc>
                <a:spcPct val="90000"/>
              </a:lnSpc>
              <a:spcBef>
                <a:spcPct val="0"/>
              </a:spcBef>
              <a:spcAft>
                <a:spcPts val="0"/>
              </a:spcAft>
              <a:buClrTx/>
              <a:buSzTx/>
              <a:buFontTx/>
              <a:buNone/>
              <a:tabLst/>
              <a:defRPr/>
            </a:pPr>
            <a:r>
              <a:rPr lang="en-US" sz="3200" dirty="0">
                <a:solidFill>
                  <a:srgbClr val="FFFFFF"/>
                </a:solidFill>
                <a:latin typeface="Amazon Ember"/>
              </a:rPr>
              <a:t>Cost Estimate</a:t>
            </a:r>
            <a:r>
              <a:rPr kumimoji="0" lang="en-US" sz="3200" b="0" i="0" u="none" strike="noStrike" kern="1200" cap="none" spc="0" normalizeH="0" baseline="0" noProof="0" dirty="0">
                <a:ln>
                  <a:noFill/>
                </a:ln>
                <a:solidFill>
                  <a:srgbClr val="FFFFFF"/>
                </a:solidFill>
                <a:effectLst/>
                <a:uLnTx/>
                <a:uFillTx/>
                <a:latin typeface="Amazon Ember"/>
                <a:ea typeface="+mj-ea"/>
              </a:rPr>
              <a:t> -</a:t>
            </a:r>
            <a:r>
              <a:rPr kumimoji="0" lang="en-US" sz="3200" b="0" i="0" u="none" strike="noStrike" kern="1200" cap="none" spc="0" normalizeH="0" noProof="0" dirty="0">
                <a:ln>
                  <a:noFill/>
                </a:ln>
                <a:solidFill>
                  <a:srgbClr val="FFFFFF"/>
                </a:solidFill>
                <a:effectLst/>
                <a:uLnTx/>
                <a:uFillTx/>
                <a:latin typeface="Amazon Ember"/>
                <a:ea typeface="+mj-ea"/>
              </a:rPr>
              <a:t> Assumptions</a:t>
            </a:r>
            <a:endParaRPr kumimoji="0" lang="en-US" sz="3200" b="0" i="0" u="none" strike="noStrike" kern="1200" cap="none" spc="0" normalizeH="0" baseline="0" noProof="0" dirty="0">
              <a:ln>
                <a:noFill/>
              </a:ln>
              <a:solidFill>
                <a:srgbClr val="FFFFFF"/>
              </a:solidFill>
              <a:effectLst/>
              <a:uLnTx/>
              <a:uFillTx/>
              <a:latin typeface="Amazon Ember"/>
              <a:ea typeface="+mj-ea"/>
            </a:endParaRPr>
          </a:p>
        </p:txBody>
      </p:sp>
      <p:cxnSp>
        <p:nvCxnSpPr>
          <p:cNvPr id="9" name="Straight Connector 8">
            <a:extLst>
              <a:ext uri="{FF2B5EF4-FFF2-40B4-BE49-F238E27FC236}">
                <a16:creationId xmlns:a16="http://schemas.microsoft.com/office/drawing/2014/main" id="{9793CA8F-E01D-4904-A8CF-BC2F7B9EFCE7}"/>
              </a:ext>
            </a:extLst>
          </p:cNvPr>
          <p:cNvCxnSpPr>
            <a:cxnSpLocks/>
          </p:cNvCxnSpPr>
          <p:nvPr/>
        </p:nvCxnSpPr>
        <p:spPr>
          <a:xfrm>
            <a:off x="5501640" y="959035"/>
            <a:ext cx="118872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9" name="Collects documents…">
            <a:extLst>
              <a:ext uri="{FF2B5EF4-FFF2-40B4-BE49-F238E27FC236}">
                <a16:creationId xmlns:a16="http://schemas.microsoft.com/office/drawing/2014/main" id="{9CA795FF-85BA-B942-80E3-9FD04029C3A4}"/>
              </a:ext>
            </a:extLst>
          </p:cNvPr>
          <p:cNvSpPr txBox="1"/>
          <p:nvPr/>
        </p:nvSpPr>
        <p:spPr>
          <a:xfrm>
            <a:off x="368725" y="1305368"/>
            <a:ext cx="11048707" cy="586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marL="0" marR="0" lvl="0" indent="0" algn="l" defTabSz="412740" rtl="0" eaLnBrk="1" fontAlgn="auto" latinLnBrk="0" hangingPunct="0">
              <a:lnSpc>
                <a:spcPct val="100000"/>
              </a:lnSpc>
              <a:spcBef>
                <a:spcPts val="0"/>
              </a:spcBef>
              <a:spcAft>
                <a:spcPts val="0"/>
              </a:spcAft>
              <a:buClrTx/>
              <a:buSzTx/>
              <a:buFontTx/>
              <a:buNone/>
              <a:tabLst/>
              <a:defRPr b="0"/>
            </a:pPr>
            <a:endParaRPr kumimoji="0" sz="1400" b="1"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sp>
        <p:nvSpPr>
          <p:cNvPr id="13" name="Text Placeholder 1">
            <a:extLst>
              <a:ext uri="{FF2B5EF4-FFF2-40B4-BE49-F238E27FC236}">
                <a16:creationId xmlns:a16="http://schemas.microsoft.com/office/drawing/2014/main" id="{103C3651-8413-4C57-85CD-CD0D1E9D9D1D}"/>
              </a:ext>
            </a:extLst>
          </p:cNvPr>
          <p:cNvSpPr>
            <a:spLocks noGrp="1"/>
          </p:cNvSpPr>
          <p:nvPr>
            <p:ph type="body" sz="quarter" idx="4294967295"/>
          </p:nvPr>
        </p:nvSpPr>
        <p:spPr>
          <a:xfrm>
            <a:off x="484300" y="1296248"/>
            <a:ext cx="10933132" cy="4711230"/>
          </a:xfrm>
          <a:prstGeom prst="rect">
            <a:avLst/>
          </a:prstGeom>
        </p:spPr>
        <p:txBody>
          <a:bodyPr/>
          <a:lstStyle/>
          <a:p>
            <a:pPr lvl="0" defTabSz="412740" hangingPunct="0">
              <a:lnSpc>
                <a:spcPct val="100000"/>
              </a:lnSpc>
              <a:defRPr b="0"/>
            </a:pPr>
            <a:r>
              <a:rPr lang="en-US" sz="1400" b="1" kern="0" dirty="0">
                <a:solidFill>
                  <a:srgbClr val="FFCC00"/>
                </a:solidFill>
                <a:sym typeface="Helvetica Neue"/>
              </a:rPr>
              <a:t>General Assumptions:</a:t>
            </a:r>
          </a:p>
          <a:p>
            <a:pPr lvl="0" defTabSz="412740" hangingPunct="0">
              <a:lnSpc>
                <a:spcPct val="100000"/>
              </a:lnSpc>
              <a:defRPr b="0"/>
            </a:pPr>
            <a:r>
              <a:rPr lang="en-US" sz="1400" b="1" kern="0" dirty="0">
                <a:solidFill>
                  <a:srgbClr val="FFCC00"/>
                </a:solidFill>
                <a:sym typeface="Helvetica Neue"/>
              </a:rPr>
              <a:t>Prices are calculated per month = 30 days  X 24 X per hour rate</a:t>
            </a:r>
          </a:p>
          <a:p>
            <a:pPr lvl="0" defTabSz="412740" hangingPunct="0">
              <a:lnSpc>
                <a:spcPct val="100000"/>
              </a:lnSpc>
              <a:defRPr b="0"/>
            </a:pPr>
            <a:endParaRPr lang="en-US" sz="1400" b="1" kern="0" dirty="0">
              <a:solidFill>
                <a:srgbClr val="FFCC00"/>
              </a:solidFill>
              <a:sym typeface="Helvetica Neue"/>
            </a:endParaRPr>
          </a:p>
          <a:p>
            <a:pPr lvl="0" defTabSz="412740" hangingPunct="0">
              <a:lnSpc>
                <a:spcPct val="100000"/>
              </a:lnSpc>
              <a:defRPr b="0"/>
            </a:pPr>
            <a:endParaRPr lang="en-US" sz="1400" b="1" kern="0" dirty="0">
              <a:sym typeface="Helvetica Neue"/>
            </a:endParaRPr>
          </a:p>
          <a:p>
            <a:pPr lvl="0" defTabSz="412740" hangingPunct="0">
              <a:lnSpc>
                <a:spcPct val="100000"/>
              </a:lnSpc>
              <a:defRPr b="0"/>
            </a:pPr>
            <a:r>
              <a:rPr lang="en-US" sz="1400" b="1" kern="0" dirty="0">
                <a:solidFill>
                  <a:srgbClr val="FFCC00"/>
                </a:solidFill>
                <a:sym typeface="Helvetica Neue"/>
              </a:rPr>
              <a:t>Workflow 1 Assumptions – DevOps</a:t>
            </a:r>
          </a:p>
          <a:p>
            <a:pPr marL="285750" lvl="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EKS Nodes in the cluster are using two m6g.large graviton instance</a:t>
            </a:r>
          </a:p>
          <a:p>
            <a:pPr marL="285750" lvl="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CodePipeline - Only one active code pipeline/month</a:t>
            </a:r>
          </a:p>
          <a:p>
            <a:pPr marL="285750" lvl="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CodeBuild - Average 100 builds per app/per month</a:t>
            </a:r>
          </a:p>
          <a:p>
            <a:pPr marL="28575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Lambda usage still within free tier limits</a:t>
            </a:r>
          </a:p>
          <a:p>
            <a:pPr marL="285750" lvl="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ECR Registry stored 10 images per application in a month</a:t>
            </a:r>
          </a:p>
          <a:p>
            <a:pPr lvl="0" defTabSz="412740" hangingPunct="0">
              <a:lnSpc>
                <a:spcPct val="100000"/>
              </a:lnSpc>
              <a:defRPr b="0"/>
            </a:pPr>
            <a:endParaRPr lang="en-US" sz="1400" b="1" kern="0" dirty="0">
              <a:solidFill>
                <a:srgbClr val="FFCC00"/>
              </a:solidFill>
              <a:sym typeface="Helvetica Neue"/>
            </a:endParaRPr>
          </a:p>
          <a:p>
            <a:pPr lvl="0" defTabSz="412740" hangingPunct="0">
              <a:lnSpc>
                <a:spcPct val="100000"/>
              </a:lnSpc>
              <a:defRPr b="0"/>
            </a:pPr>
            <a:endParaRPr lang="en-US" sz="1400" b="1" kern="0" dirty="0">
              <a:solidFill>
                <a:srgbClr val="FFCC00"/>
              </a:solidFill>
              <a:sym typeface="Helvetica Neue"/>
            </a:endParaRPr>
          </a:p>
          <a:p>
            <a:pPr defTabSz="412740" hangingPunct="0">
              <a:lnSpc>
                <a:spcPct val="100000"/>
              </a:lnSpc>
              <a:defRPr b="0"/>
            </a:pPr>
            <a:r>
              <a:rPr lang="en-US" sz="1400" b="1" kern="0" dirty="0">
                <a:solidFill>
                  <a:srgbClr val="FFCC00"/>
                </a:solidFill>
                <a:sym typeface="Helvetica Neue"/>
              </a:rPr>
              <a:t>Workflow 2 Assumptions – Infrastructure modernization</a:t>
            </a:r>
          </a:p>
          <a:p>
            <a:pPr marL="28575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EKS Nodes in the managed cluster are using m6.g graviton instance or spot m5.xlarge</a:t>
            </a:r>
          </a:p>
          <a:p>
            <a:pPr marL="28575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Code Deploy within AWS no cost, </a:t>
            </a:r>
            <a:r>
              <a:rPr lang="en-US" sz="1400" b="1" dirty="0">
                <a:solidFill>
                  <a:schemeClr val="tx2"/>
                </a:solidFill>
              </a:rPr>
              <a:t>You pay $0.02 per on-premises instance</a:t>
            </a:r>
            <a:r>
              <a:rPr lang="en-US" sz="1400" dirty="0">
                <a:solidFill>
                  <a:schemeClr val="tx2"/>
                </a:solidFill>
              </a:rPr>
              <a:t> </a:t>
            </a:r>
          </a:p>
          <a:p>
            <a:pPr marL="28575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S3 storage will be under 5GB first year, qualifying for free tier.</a:t>
            </a:r>
          </a:p>
          <a:p>
            <a:pPr marL="28575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VPN 1000GB data transfer out</a:t>
            </a:r>
          </a:p>
          <a:p>
            <a:pPr marL="285750" indent="-285750" defTabSz="412740" hangingPunct="0">
              <a:lnSpc>
                <a:spcPct val="100000"/>
              </a:lnSpc>
              <a:buFont typeface="Arial" panose="020B0604020202020204" pitchFamily="34" charset="0"/>
              <a:buChar char="•"/>
              <a:defRPr b="0"/>
            </a:pPr>
            <a:r>
              <a:rPr lang="en-US" sz="1400" b="1" kern="0" dirty="0">
                <a:solidFill>
                  <a:schemeClr val="tx2"/>
                </a:solidFill>
                <a:sym typeface="Helvetica Neue"/>
              </a:rPr>
              <a:t>Direct Connect –1000GB data transfer out. Data transfer cost + port hours(dedicated/hosted)</a:t>
            </a:r>
          </a:p>
          <a:p>
            <a:pPr defTabSz="412740" hangingPunct="0">
              <a:lnSpc>
                <a:spcPct val="100000"/>
              </a:lnSpc>
              <a:defRPr b="0"/>
            </a:pPr>
            <a:endParaRPr lang="en-US" sz="1400" b="1" kern="0" dirty="0">
              <a:solidFill>
                <a:srgbClr val="FFCC00"/>
              </a:solidFill>
              <a:sym typeface="Helvetica Neue"/>
            </a:endParaRPr>
          </a:p>
          <a:p>
            <a:pPr lvl="0" defTabSz="412740" hangingPunct="0">
              <a:lnSpc>
                <a:spcPct val="100000"/>
              </a:lnSpc>
              <a:defRPr b="0"/>
            </a:pPr>
            <a:endParaRPr lang="en-US" sz="1400" b="1" kern="0" dirty="0">
              <a:solidFill>
                <a:srgbClr val="FFCC00"/>
              </a:solidFill>
              <a:sym typeface="Helvetica Neue"/>
            </a:endParaRPr>
          </a:p>
        </p:txBody>
      </p:sp>
    </p:spTree>
    <p:extLst>
      <p:ext uri="{BB962C8B-B14F-4D97-AF65-F5344CB8AC3E}">
        <p14:creationId xmlns:p14="http://schemas.microsoft.com/office/powerpoint/2010/main" val="12857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85C46F6-A6CE-4195-833E-DF9555640BCD}"/>
              </a:ext>
            </a:extLst>
          </p:cNvPr>
          <p:cNvSpPr txBox="1">
            <a:spLocks/>
          </p:cNvSpPr>
          <p:nvPr/>
        </p:nvSpPr>
        <p:spPr>
          <a:xfrm>
            <a:off x="609600" y="381000"/>
            <a:ext cx="10972800" cy="91524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ctr" defTabSz="609585" rtl="0" eaLnBrk="1" fontAlgn="auto" latinLnBrk="0" hangingPunct="1">
              <a:lnSpc>
                <a:spcPct val="90000"/>
              </a:lnSpc>
              <a:spcBef>
                <a:spcPct val="0"/>
              </a:spcBef>
              <a:spcAft>
                <a:spcPts val="0"/>
              </a:spcAft>
              <a:buClrTx/>
              <a:buSzTx/>
              <a:buFontTx/>
              <a:buNone/>
              <a:tabLst/>
              <a:defRPr/>
            </a:pPr>
            <a:r>
              <a:rPr lang="en-US" sz="3200" dirty="0">
                <a:solidFill>
                  <a:srgbClr val="FFFFFF"/>
                </a:solidFill>
                <a:latin typeface="Amazon Ember"/>
              </a:rPr>
              <a:t>Cost Estimate</a:t>
            </a:r>
            <a:endParaRPr kumimoji="0" lang="en-US" sz="3200" b="0" i="0" u="none" strike="noStrike" kern="1200" cap="none" spc="0" normalizeH="0" baseline="0" noProof="0" dirty="0">
              <a:ln>
                <a:noFill/>
              </a:ln>
              <a:solidFill>
                <a:srgbClr val="FFFFFF"/>
              </a:solidFill>
              <a:effectLst/>
              <a:uLnTx/>
              <a:uFillTx/>
              <a:latin typeface="Amazon Ember"/>
              <a:ea typeface="+mj-ea"/>
            </a:endParaRPr>
          </a:p>
        </p:txBody>
      </p:sp>
      <p:cxnSp>
        <p:nvCxnSpPr>
          <p:cNvPr id="9" name="Straight Connector 8">
            <a:extLst>
              <a:ext uri="{FF2B5EF4-FFF2-40B4-BE49-F238E27FC236}">
                <a16:creationId xmlns:a16="http://schemas.microsoft.com/office/drawing/2014/main" id="{9793CA8F-E01D-4904-A8CF-BC2F7B9EFCE7}"/>
              </a:ext>
            </a:extLst>
          </p:cNvPr>
          <p:cNvCxnSpPr>
            <a:cxnSpLocks/>
          </p:cNvCxnSpPr>
          <p:nvPr/>
        </p:nvCxnSpPr>
        <p:spPr>
          <a:xfrm>
            <a:off x="5558544" y="975273"/>
            <a:ext cx="118872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9" name="Collects documents…">
            <a:extLst>
              <a:ext uri="{FF2B5EF4-FFF2-40B4-BE49-F238E27FC236}">
                <a16:creationId xmlns:a16="http://schemas.microsoft.com/office/drawing/2014/main" id="{9CA795FF-85BA-B942-80E3-9FD04029C3A4}"/>
              </a:ext>
            </a:extLst>
          </p:cNvPr>
          <p:cNvSpPr txBox="1"/>
          <p:nvPr/>
        </p:nvSpPr>
        <p:spPr>
          <a:xfrm>
            <a:off x="368725" y="1305368"/>
            <a:ext cx="11048707" cy="586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marL="0" marR="0" lvl="0" indent="0" algn="l" defTabSz="412740" rtl="0" eaLnBrk="1" fontAlgn="auto" latinLnBrk="0" hangingPunct="0">
              <a:lnSpc>
                <a:spcPct val="100000"/>
              </a:lnSpc>
              <a:spcBef>
                <a:spcPts val="0"/>
              </a:spcBef>
              <a:spcAft>
                <a:spcPts val="0"/>
              </a:spcAft>
              <a:buClrTx/>
              <a:buSzTx/>
              <a:buFontTx/>
              <a:buNone/>
              <a:tabLst/>
              <a:defRPr b="0"/>
            </a:pPr>
            <a:endParaRPr kumimoji="0" sz="1400" b="1" i="0"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p:txBody>
      </p:sp>
      <p:graphicFrame>
        <p:nvGraphicFramePr>
          <p:cNvPr id="45" name="Table 44"/>
          <p:cNvGraphicFramePr>
            <a:graphicFrameLocks noGrp="1"/>
          </p:cNvGraphicFramePr>
          <p:nvPr>
            <p:extLst>
              <p:ext uri="{D42A27DB-BD31-4B8C-83A1-F6EECF244321}">
                <p14:modId xmlns:p14="http://schemas.microsoft.com/office/powerpoint/2010/main" val="216785665"/>
              </p:ext>
            </p:extLst>
          </p:nvPr>
        </p:nvGraphicFramePr>
        <p:xfrm>
          <a:off x="609600" y="1598636"/>
          <a:ext cx="5264528" cy="3688080"/>
        </p:xfrm>
        <a:graphic>
          <a:graphicData uri="http://schemas.openxmlformats.org/drawingml/2006/table">
            <a:tbl>
              <a:tblPr firstRow="1" bandRow="1">
                <a:tableStyleId>{073A0DAA-6AF3-43AB-8588-CEC1D06C72B9}</a:tableStyleId>
              </a:tblPr>
              <a:tblGrid>
                <a:gridCol w="3569594">
                  <a:extLst>
                    <a:ext uri="{9D8B030D-6E8A-4147-A177-3AD203B41FA5}">
                      <a16:colId xmlns:a16="http://schemas.microsoft.com/office/drawing/2014/main" val="749192573"/>
                    </a:ext>
                  </a:extLst>
                </a:gridCol>
                <a:gridCol w="1694934">
                  <a:extLst>
                    <a:ext uri="{9D8B030D-6E8A-4147-A177-3AD203B41FA5}">
                      <a16:colId xmlns:a16="http://schemas.microsoft.com/office/drawing/2014/main" val="941709475"/>
                    </a:ext>
                  </a:extLst>
                </a:gridCol>
              </a:tblGrid>
              <a:tr h="335280">
                <a:tc>
                  <a:txBody>
                    <a:bodyPr/>
                    <a:lstStyle/>
                    <a:p>
                      <a:r>
                        <a:rPr lang="en-US" sz="1400" dirty="0"/>
                        <a:t>Service</a:t>
                      </a:r>
                    </a:p>
                  </a:txBody>
                  <a:tcPr marL="121920" marR="121920" marT="60960" marB="60960"/>
                </a:tc>
                <a:tc>
                  <a:txBody>
                    <a:bodyPr/>
                    <a:lstStyle/>
                    <a:p>
                      <a:r>
                        <a:rPr lang="en-US" sz="1400" dirty="0"/>
                        <a:t>Price (monthly)</a:t>
                      </a:r>
                    </a:p>
                  </a:txBody>
                  <a:tcPr marL="121920" marR="121920" marT="60960" marB="60960"/>
                </a:tc>
                <a:extLst>
                  <a:ext uri="{0D108BD9-81ED-4DB2-BD59-A6C34878D82A}">
                    <a16:rowId xmlns:a16="http://schemas.microsoft.com/office/drawing/2014/main" val="224903850"/>
                  </a:ext>
                </a:extLst>
              </a:tr>
              <a:tr h="335280">
                <a:tc>
                  <a:txBody>
                    <a:bodyPr/>
                    <a:lstStyle/>
                    <a:p>
                      <a:r>
                        <a:rPr lang="en-US" sz="1200" dirty="0"/>
                        <a:t>CodeCommit</a:t>
                      </a:r>
                    </a:p>
                  </a:txBody>
                  <a:tcPr marL="121920" marR="121920" marT="60960" marB="60960"/>
                </a:tc>
                <a:tc>
                  <a:txBody>
                    <a:bodyPr/>
                    <a:lstStyle/>
                    <a:p>
                      <a:r>
                        <a:rPr lang="en-US" sz="1200" dirty="0"/>
                        <a:t>$8</a:t>
                      </a:r>
                    </a:p>
                  </a:txBody>
                  <a:tcPr marL="121920" marR="121920" marT="60960" marB="60960"/>
                </a:tc>
                <a:extLst>
                  <a:ext uri="{0D108BD9-81ED-4DB2-BD59-A6C34878D82A}">
                    <a16:rowId xmlns:a16="http://schemas.microsoft.com/office/drawing/2014/main" val="2724502965"/>
                  </a:ext>
                </a:extLst>
              </a:tr>
              <a:tr h="335280">
                <a:tc>
                  <a:txBody>
                    <a:bodyPr/>
                    <a:lstStyle/>
                    <a:p>
                      <a:r>
                        <a:rPr lang="en-US" sz="1200" b="0" dirty="0"/>
                        <a:t>CodePipeline</a:t>
                      </a:r>
                    </a:p>
                  </a:txBody>
                  <a:tcPr marL="121920" marR="121920" marT="60960" marB="60960"/>
                </a:tc>
                <a:tc>
                  <a:txBody>
                    <a:bodyPr/>
                    <a:lstStyle/>
                    <a:p>
                      <a:r>
                        <a:rPr lang="en-US" sz="1200" b="0" dirty="0"/>
                        <a:t>$1</a:t>
                      </a:r>
                    </a:p>
                  </a:txBody>
                  <a:tcPr marL="121920" marR="121920" marT="60960" marB="60960"/>
                </a:tc>
                <a:extLst>
                  <a:ext uri="{0D108BD9-81ED-4DB2-BD59-A6C34878D82A}">
                    <a16:rowId xmlns:a16="http://schemas.microsoft.com/office/drawing/2014/main" val="3178604440"/>
                  </a:ext>
                </a:extLst>
              </a:tr>
              <a:tr h="335280">
                <a:tc>
                  <a:txBody>
                    <a:bodyPr/>
                    <a:lstStyle/>
                    <a:p>
                      <a:r>
                        <a:rPr lang="en-US" sz="1200" dirty="0"/>
                        <a:t>CodeBuild</a:t>
                      </a:r>
                    </a:p>
                  </a:txBody>
                  <a:tcPr marL="121920" marR="121920" marT="60960" marB="60960"/>
                </a:tc>
                <a:tc>
                  <a:txBody>
                    <a:bodyPr/>
                    <a:lstStyle/>
                    <a:p>
                      <a:r>
                        <a:rPr lang="en-US" sz="1200" b="0" dirty="0"/>
                        <a:t>$2</a:t>
                      </a:r>
                    </a:p>
                  </a:txBody>
                  <a:tcPr marL="121920" marR="121920" marT="60960" marB="60960"/>
                </a:tc>
                <a:extLst>
                  <a:ext uri="{0D108BD9-81ED-4DB2-BD59-A6C34878D82A}">
                    <a16:rowId xmlns:a16="http://schemas.microsoft.com/office/drawing/2014/main" val="555035071"/>
                  </a:ext>
                </a:extLst>
              </a:tr>
              <a:tr h="335280">
                <a:tc>
                  <a:txBody>
                    <a:bodyPr/>
                    <a:lstStyle/>
                    <a:p>
                      <a:r>
                        <a:rPr lang="en-US" sz="1200" dirty="0"/>
                        <a:t>Parameter</a:t>
                      </a:r>
                      <a:r>
                        <a:rPr lang="en-US" sz="1200" baseline="0" dirty="0"/>
                        <a:t> Store</a:t>
                      </a:r>
                      <a:endParaRPr lang="en-US" sz="1200" dirty="0"/>
                    </a:p>
                  </a:txBody>
                  <a:tcPr marL="121920" marR="121920" marT="60960" marB="60960"/>
                </a:tc>
                <a:tc>
                  <a:txBody>
                    <a:bodyPr/>
                    <a:lstStyle/>
                    <a:p>
                      <a:r>
                        <a:rPr lang="en-US" sz="1200" dirty="0"/>
                        <a:t>$0.05</a:t>
                      </a:r>
                    </a:p>
                  </a:txBody>
                  <a:tcPr marL="121920" marR="121920" marT="60960" marB="60960"/>
                </a:tc>
                <a:extLst>
                  <a:ext uri="{0D108BD9-81ED-4DB2-BD59-A6C34878D82A}">
                    <a16:rowId xmlns:a16="http://schemas.microsoft.com/office/drawing/2014/main" val="968338800"/>
                  </a:ext>
                </a:extLst>
              </a:tr>
              <a:tr h="335280">
                <a:tc>
                  <a:txBody>
                    <a:bodyPr/>
                    <a:lstStyle/>
                    <a:p>
                      <a:r>
                        <a:rPr lang="en-US" sz="1200" dirty="0"/>
                        <a:t>EKS service</a:t>
                      </a:r>
                    </a:p>
                  </a:txBody>
                  <a:tcPr marL="121920" marR="121920" marT="60960" marB="60960"/>
                </a:tc>
                <a:tc>
                  <a:txBody>
                    <a:bodyPr/>
                    <a:lstStyle/>
                    <a:p>
                      <a:r>
                        <a:rPr lang="en-US" sz="1200" dirty="0"/>
                        <a:t>$72</a:t>
                      </a:r>
                    </a:p>
                  </a:txBody>
                  <a:tcPr marL="121920" marR="121920" marT="60960" marB="60960"/>
                </a:tc>
                <a:extLst>
                  <a:ext uri="{0D108BD9-81ED-4DB2-BD59-A6C34878D82A}">
                    <a16:rowId xmlns:a16="http://schemas.microsoft.com/office/drawing/2014/main" val="499570286"/>
                  </a:ext>
                </a:extLst>
              </a:tr>
              <a:tr h="335280">
                <a:tc>
                  <a:txBody>
                    <a:bodyPr/>
                    <a:lstStyle/>
                    <a:p>
                      <a:r>
                        <a:rPr lang="en-US" sz="1200" dirty="0"/>
                        <a:t>Graviton m6.g – 2 instances</a:t>
                      </a:r>
                    </a:p>
                  </a:txBody>
                  <a:tcPr marL="121920" marR="121920" marT="60960" marB="60960"/>
                </a:tc>
                <a:tc>
                  <a:txBody>
                    <a:bodyPr/>
                    <a:lstStyle/>
                    <a:p>
                      <a:r>
                        <a:rPr lang="en-US" sz="1200" dirty="0"/>
                        <a:t>$82.94</a:t>
                      </a:r>
                    </a:p>
                  </a:txBody>
                  <a:tcPr marL="121920" marR="121920" marT="60960" marB="60960"/>
                </a:tc>
                <a:extLst>
                  <a:ext uri="{0D108BD9-81ED-4DB2-BD59-A6C34878D82A}">
                    <a16:rowId xmlns:a16="http://schemas.microsoft.com/office/drawing/2014/main" val="3963763736"/>
                  </a:ext>
                </a:extLst>
              </a:tr>
              <a:tr h="335280">
                <a:tc>
                  <a:txBody>
                    <a:bodyPr/>
                    <a:lstStyle/>
                    <a:p>
                      <a:r>
                        <a:rPr lang="en-US" sz="1200" dirty="0"/>
                        <a:t>Ec2 t3.medium</a:t>
                      </a:r>
                    </a:p>
                  </a:txBody>
                  <a:tcPr marL="121920" marR="121920" marT="60960" marB="60960"/>
                </a:tc>
                <a:tc>
                  <a:txBody>
                    <a:bodyPr/>
                    <a:lstStyle/>
                    <a:p>
                      <a:r>
                        <a:rPr lang="en-US" sz="1200" dirty="0"/>
                        <a:t>$29.95</a:t>
                      </a:r>
                    </a:p>
                  </a:txBody>
                  <a:tcPr marL="121920" marR="121920" marT="60960" marB="60960"/>
                </a:tc>
                <a:extLst>
                  <a:ext uri="{0D108BD9-81ED-4DB2-BD59-A6C34878D82A}">
                    <a16:rowId xmlns:a16="http://schemas.microsoft.com/office/drawing/2014/main" val="2172778657"/>
                  </a:ext>
                </a:extLst>
              </a:tr>
              <a:tr h="335280">
                <a:tc>
                  <a:txBody>
                    <a:bodyPr/>
                    <a:lstStyle/>
                    <a:p>
                      <a:r>
                        <a:rPr lang="en-US" sz="1200" dirty="0"/>
                        <a:t>ECS Registry</a:t>
                      </a:r>
                    </a:p>
                  </a:txBody>
                  <a:tcPr marL="121920" marR="121920" marT="60960" marB="60960"/>
                </a:tc>
                <a:tc>
                  <a:txBody>
                    <a:bodyPr/>
                    <a:lstStyle/>
                    <a:p>
                      <a:r>
                        <a:rPr lang="en-US" sz="1200" b="0" dirty="0"/>
                        <a:t>$1</a:t>
                      </a:r>
                    </a:p>
                  </a:txBody>
                  <a:tcPr marL="121920" marR="121920" marT="60960" marB="60960"/>
                </a:tc>
                <a:extLst>
                  <a:ext uri="{0D108BD9-81ED-4DB2-BD59-A6C34878D82A}">
                    <a16:rowId xmlns:a16="http://schemas.microsoft.com/office/drawing/2014/main" val="3700425497"/>
                  </a:ext>
                </a:extLst>
              </a:tr>
              <a:tr h="335280">
                <a:tc>
                  <a:txBody>
                    <a:bodyPr/>
                    <a:lstStyle/>
                    <a:p>
                      <a:r>
                        <a:rPr lang="en-US" sz="1200" dirty="0"/>
                        <a:t>Lambda</a:t>
                      </a:r>
                    </a:p>
                  </a:txBody>
                  <a:tcPr marL="121920" marR="121920" marT="60960" marB="60960"/>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a:t>FREE</a:t>
                      </a:r>
                    </a:p>
                  </a:txBody>
                  <a:tcPr marL="121920" marR="121920" marT="60960" marB="60960"/>
                </a:tc>
                <a:extLst>
                  <a:ext uri="{0D108BD9-81ED-4DB2-BD59-A6C34878D82A}">
                    <a16:rowId xmlns:a16="http://schemas.microsoft.com/office/drawing/2014/main" val="95433413"/>
                  </a:ext>
                </a:extLst>
              </a:tr>
              <a:tr h="335280">
                <a:tc>
                  <a:txBody>
                    <a:bodyPr/>
                    <a:lstStyle/>
                    <a:p>
                      <a:r>
                        <a:rPr lang="en-US" sz="1200" b="1" dirty="0"/>
                        <a:t>Total Monthly (Estimate)</a:t>
                      </a:r>
                    </a:p>
                  </a:txBody>
                  <a:tcPr marL="121920" marR="121920" marT="60960" marB="60960">
                    <a:solidFill>
                      <a:schemeClr val="accent2">
                        <a:lumMod val="20000"/>
                        <a:lumOff val="80000"/>
                      </a:schemeClr>
                    </a:solidFill>
                  </a:tcPr>
                </a:tc>
                <a:tc>
                  <a:txBody>
                    <a:bodyPr/>
                    <a:lstStyle/>
                    <a:p>
                      <a:r>
                        <a:rPr lang="en-US" sz="1200" b="1" dirty="0"/>
                        <a:t>$197</a:t>
                      </a:r>
                    </a:p>
                  </a:txBody>
                  <a:tcPr marL="121920" marR="121920" marT="60960" marB="60960">
                    <a:solidFill>
                      <a:schemeClr val="accent2">
                        <a:lumMod val="20000"/>
                        <a:lumOff val="80000"/>
                      </a:schemeClr>
                    </a:solidFill>
                  </a:tcPr>
                </a:tc>
                <a:extLst>
                  <a:ext uri="{0D108BD9-81ED-4DB2-BD59-A6C34878D82A}">
                    <a16:rowId xmlns:a16="http://schemas.microsoft.com/office/drawing/2014/main" val="2537612506"/>
                  </a:ext>
                </a:extLst>
              </a:tr>
            </a:tbl>
          </a:graphicData>
        </a:graphic>
      </p:graphicFrame>
      <p:sp>
        <p:nvSpPr>
          <p:cNvPr id="53" name="Collects documents…"/>
          <p:cNvSpPr txBox="1"/>
          <p:nvPr/>
        </p:nvSpPr>
        <p:spPr>
          <a:xfrm>
            <a:off x="609600" y="1296248"/>
            <a:ext cx="2984075" cy="28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marL="0" marR="0" lvl="0" indent="0" algn="l" defTabSz="412740" rtl="0" eaLnBrk="1" fontAlgn="auto" latinLnBrk="0" hangingPunct="0">
              <a:lnSpc>
                <a:spcPct val="100000"/>
              </a:lnSpc>
              <a:spcBef>
                <a:spcPts val="0"/>
              </a:spcBef>
              <a:spcAft>
                <a:spcPts val="0"/>
              </a:spcAft>
              <a:buClrTx/>
              <a:buSzTx/>
              <a:buFontTx/>
              <a:buNone/>
              <a:tabLst/>
              <a:defRPr b="0"/>
            </a:pPr>
            <a:r>
              <a:rPr kumimoji="0" lang="en-US" sz="12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WORKFLOW 1 – </a:t>
            </a:r>
            <a:r>
              <a:rPr lang="en-US" sz="1200" b="1" kern="0" dirty="0">
                <a:solidFill>
                  <a:srgbClr val="FFCC00"/>
                </a:solidFill>
                <a:latin typeface="Amazon Ember" panose="02000000000000000000"/>
                <a:sym typeface="Helvetica Neue"/>
              </a:rPr>
              <a:t>CI/CD - DevOps</a:t>
            </a:r>
            <a:endParaRPr kumimoji="0" lang="en-US" sz="12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endParaRPr>
          </a:p>
        </p:txBody>
      </p:sp>
      <p:sp>
        <p:nvSpPr>
          <p:cNvPr id="54" name="Collects documents…"/>
          <p:cNvSpPr txBox="1"/>
          <p:nvPr/>
        </p:nvSpPr>
        <p:spPr>
          <a:xfrm>
            <a:off x="6292292" y="1296248"/>
            <a:ext cx="2984075" cy="28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marL="0" marR="0" lvl="0" indent="0" algn="l" defTabSz="412740" rtl="0" eaLnBrk="1" fontAlgn="auto" latinLnBrk="0" hangingPunct="0">
              <a:lnSpc>
                <a:spcPct val="100000"/>
              </a:lnSpc>
              <a:spcBef>
                <a:spcPts val="0"/>
              </a:spcBef>
              <a:spcAft>
                <a:spcPts val="0"/>
              </a:spcAft>
              <a:buClrTx/>
              <a:buSzTx/>
              <a:buFontTx/>
              <a:buNone/>
              <a:tabLst/>
              <a:defRPr b="0"/>
            </a:pPr>
            <a:r>
              <a:rPr kumimoji="0" lang="en-US" sz="12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WORKFLOW 2 – </a:t>
            </a:r>
            <a:r>
              <a:rPr lang="en-US" sz="1200" b="1" kern="0" dirty="0">
                <a:solidFill>
                  <a:srgbClr val="FFCC00"/>
                </a:solidFill>
                <a:latin typeface="Amazon Ember" panose="02000000000000000000"/>
                <a:sym typeface="Helvetica Neue"/>
              </a:rPr>
              <a:t>EKS Graviton</a:t>
            </a:r>
            <a:endParaRPr kumimoji="0" lang="en-US" sz="12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endParaRPr>
          </a:p>
        </p:txBody>
      </p:sp>
      <p:sp>
        <p:nvSpPr>
          <p:cNvPr id="55" name="TextBox 54"/>
          <p:cNvSpPr txBox="1"/>
          <p:nvPr/>
        </p:nvSpPr>
        <p:spPr>
          <a:xfrm>
            <a:off x="8924556" y="486656"/>
            <a:ext cx="25747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Amazon Ember"/>
                <a:ea typeface="+mn-ea"/>
                <a:cs typeface="+mn-cs"/>
              </a:rPr>
              <a:t>* Free Tier Eligible and/or Free Trial</a:t>
            </a:r>
          </a:p>
        </p:txBody>
      </p:sp>
      <p:sp>
        <p:nvSpPr>
          <p:cNvPr id="3" name="TextBox 2"/>
          <p:cNvSpPr txBox="1"/>
          <p:nvPr/>
        </p:nvSpPr>
        <p:spPr>
          <a:xfrm>
            <a:off x="6233374" y="5392792"/>
            <a:ext cx="5349026" cy="507831"/>
          </a:xfrm>
          <a:prstGeom prst="rect">
            <a:avLst/>
          </a:prstGeom>
          <a:noFill/>
        </p:spPr>
        <p:txBody>
          <a:bodyPr wrap="square" rtlCol="0">
            <a:spAutoFit/>
          </a:bodyPr>
          <a:lstStyle/>
          <a:p>
            <a:r>
              <a:rPr lang="en-US" sz="900" i="1" dirty="0"/>
              <a:t>Cost Estimate displayed is only an estimate of your AWS fees using input assumptions and doesn't include any taxes that might apply. Your actual fees depend on a variety of factors, including your actual usage of AWS services.</a:t>
            </a:r>
          </a:p>
        </p:txBody>
      </p:sp>
      <p:graphicFrame>
        <p:nvGraphicFramePr>
          <p:cNvPr id="11" name="Table 10"/>
          <p:cNvGraphicFramePr>
            <a:graphicFrameLocks noGrp="1"/>
          </p:cNvGraphicFramePr>
          <p:nvPr>
            <p:extLst>
              <p:ext uri="{D42A27DB-BD31-4B8C-83A1-F6EECF244321}">
                <p14:modId xmlns:p14="http://schemas.microsoft.com/office/powerpoint/2010/main" val="2173736229"/>
              </p:ext>
            </p:extLst>
          </p:nvPr>
        </p:nvGraphicFramePr>
        <p:xfrm>
          <a:off x="6152904" y="1586891"/>
          <a:ext cx="5264528" cy="3335079"/>
        </p:xfrm>
        <a:graphic>
          <a:graphicData uri="http://schemas.openxmlformats.org/drawingml/2006/table">
            <a:tbl>
              <a:tblPr firstRow="1" bandRow="1">
                <a:tableStyleId>{073A0DAA-6AF3-43AB-8588-CEC1D06C72B9}</a:tableStyleId>
              </a:tblPr>
              <a:tblGrid>
                <a:gridCol w="3569594">
                  <a:extLst>
                    <a:ext uri="{9D8B030D-6E8A-4147-A177-3AD203B41FA5}">
                      <a16:colId xmlns:a16="http://schemas.microsoft.com/office/drawing/2014/main" val="749192573"/>
                    </a:ext>
                  </a:extLst>
                </a:gridCol>
                <a:gridCol w="1694934">
                  <a:extLst>
                    <a:ext uri="{9D8B030D-6E8A-4147-A177-3AD203B41FA5}">
                      <a16:colId xmlns:a16="http://schemas.microsoft.com/office/drawing/2014/main" val="941709475"/>
                    </a:ext>
                  </a:extLst>
                </a:gridCol>
              </a:tblGrid>
              <a:tr h="335280">
                <a:tc>
                  <a:txBody>
                    <a:bodyPr/>
                    <a:lstStyle/>
                    <a:p>
                      <a:r>
                        <a:rPr lang="en-US" sz="1400" dirty="0"/>
                        <a:t>Service</a:t>
                      </a:r>
                    </a:p>
                  </a:txBody>
                  <a:tcPr marL="121920" marR="121920" marT="60960" marB="60960"/>
                </a:tc>
                <a:tc>
                  <a:txBody>
                    <a:bodyPr/>
                    <a:lstStyle/>
                    <a:p>
                      <a:r>
                        <a:rPr lang="en-US" sz="1400" dirty="0"/>
                        <a:t>Price (monthly)</a:t>
                      </a:r>
                    </a:p>
                  </a:txBody>
                  <a:tcPr marL="121920" marR="121920" marT="60960" marB="60960"/>
                </a:tc>
                <a:extLst>
                  <a:ext uri="{0D108BD9-81ED-4DB2-BD59-A6C34878D82A}">
                    <a16:rowId xmlns:a16="http://schemas.microsoft.com/office/drawing/2014/main" val="224903850"/>
                  </a:ext>
                </a:extLst>
              </a:tr>
              <a:tr h="335280">
                <a:tc>
                  <a:txBody>
                    <a:bodyPr/>
                    <a:lstStyle/>
                    <a:p>
                      <a:r>
                        <a:rPr lang="en-US" sz="1200" dirty="0"/>
                        <a:t>CodeDeploy</a:t>
                      </a:r>
                    </a:p>
                  </a:txBody>
                  <a:tcPr marL="121920" marR="121920" marT="60960" marB="60960"/>
                </a:tc>
                <a:tc>
                  <a:txBody>
                    <a:bodyPr/>
                    <a:lstStyle/>
                    <a:p>
                      <a:r>
                        <a:rPr lang="en-US" sz="1200" b="1" dirty="0"/>
                        <a:t>FREE</a:t>
                      </a:r>
                    </a:p>
                  </a:txBody>
                  <a:tcPr marL="121920" marR="121920" marT="60960" marB="60960"/>
                </a:tc>
                <a:extLst>
                  <a:ext uri="{0D108BD9-81ED-4DB2-BD59-A6C34878D82A}">
                    <a16:rowId xmlns:a16="http://schemas.microsoft.com/office/drawing/2014/main" val="4098693540"/>
                  </a:ext>
                </a:extLst>
              </a:tr>
              <a:tr h="335280">
                <a:tc>
                  <a:txBody>
                    <a:bodyPr/>
                    <a:lstStyle/>
                    <a:p>
                      <a:r>
                        <a:rPr lang="en-US" sz="1200" dirty="0"/>
                        <a:t>Graviton m6.g</a:t>
                      </a:r>
                    </a:p>
                  </a:txBody>
                  <a:tcPr marL="121920" marR="121920" marT="60960" marB="60960"/>
                </a:tc>
                <a:tc>
                  <a:txBody>
                    <a:bodyPr/>
                    <a:lstStyle/>
                    <a:p>
                      <a:r>
                        <a:rPr lang="en-US" sz="1200" dirty="0"/>
                        <a:t>$41.47</a:t>
                      </a:r>
                    </a:p>
                  </a:txBody>
                  <a:tcPr marL="121920" marR="121920" marT="60960" marB="60960"/>
                </a:tc>
                <a:extLst>
                  <a:ext uri="{0D108BD9-81ED-4DB2-BD59-A6C34878D82A}">
                    <a16:rowId xmlns:a16="http://schemas.microsoft.com/office/drawing/2014/main" val="3963763736"/>
                  </a:ext>
                </a:extLst>
              </a:tr>
              <a:tr h="335280">
                <a:tc>
                  <a:txBody>
                    <a:bodyPr/>
                    <a:lstStyle/>
                    <a:p>
                      <a:r>
                        <a:rPr lang="en-US" sz="1200" dirty="0"/>
                        <a:t>Spot</a:t>
                      </a:r>
                      <a:r>
                        <a:rPr lang="en-US" sz="1200" baseline="0" dirty="0"/>
                        <a:t> m5.xlarge</a:t>
                      </a:r>
                      <a:endParaRPr lang="en-US" sz="1200" dirty="0"/>
                    </a:p>
                  </a:txBody>
                  <a:tcPr marL="121920" marR="121920" marT="60960" marB="60960"/>
                </a:tc>
                <a:tc>
                  <a:txBody>
                    <a:bodyPr/>
                    <a:lstStyle/>
                    <a:p>
                      <a:r>
                        <a:rPr lang="en-US" sz="1200" dirty="0"/>
                        <a:t>$28.87</a:t>
                      </a:r>
                    </a:p>
                  </a:txBody>
                  <a:tcPr marL="121920" marR="121920" marT="60960" marB="60960"/>
                </a:tc>
                <a:extLst>
                  <a:ext uri="{0D108BD9-81ED-4DB2-BD59-A6C34878D82A}">
                    <a16:rowId xmlns:a16="http://schemas.microsoft.com/office/drawing/2014/main" val="3145653417"/>
                  </a:ext>
                </a:extLst>
              </a:tr>
              <a:tr h="335280">
                <a:tc>
                  <a:txBody>
                    <a:bodyPr/>
                    <a:lstStyle/>
                    <a:p>
                      <a:r>
                        <a:rPr lang="en-US" sz="1200" dirty="0"/>
                        <a:t>Ec2 t3.medium</a:t>
                      </a:r>
                    </a:p>
                  </a:txBody>
                  <a:tcPr marL="121920" marR="121920" marT="60960" marB="60960"/>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dirty="0"/>
                        <a:t>$29.95</a:t>
                      </a:r>
                    </a:p>
                  </a:txBody>
                  <a:tcPr marL="121920" marR="121920" marT="60960" marB="60960"/>
                </a:tc>
                <a:extLst>
                  <a:ext uri="{0D108BD9-81ED-4DB2-BD59-A6C34878D82A}">
                    <a16:rowId xmlns:a16="http://schemas.microsoft.com/office/drawing/2014/main" val="2172778657"/>
                  </a:ext>
                </a:extLst>
              </a:tr>
              <a:tr h="335280">
                <a:tc>
                  <a:txBody>
                    <a:bodyPr/>
                    <a:lstStyle/>
                    <a:p>
                      <a:r>
                        <a:rPr lang="en-US" sz="1200" dirty="0"/>
                        <a:t>ECS Registry</a:t>
                      </a:r>
                    </a:p>
                  </a:txBody>
                  <a:tcPr marL="121920" marR="121920" marT="60960" marB="60960"/>
                </a:tc>
                <a:tc>
                  <a:txBody>
                    <a:bodyPr/>
                    <a:lstStyle/>
                    <a:p>
                      <a:r>
                        <a:rPr lang="en-US" sz="1200" b="0" dirty="0"/>
                        <a:t>$1</a:t>
                      </a:r>
                    </a:p>
                  </a:txBody>
                  <a:tcPr marL="121920" marR="121920" marT="60960" marB="60960"/>
                </a:tc>
                <a:extLst>
                  <a:ext uri="{0D108BD9-81ED-4DB2-BD59-A6C34878D82A}">
                    <a16:rowId xmlns:a16="http://schemas.microsoft.com/office/drawing/2014/main" val="3700425497"/>
                  </a:ext>
                </a:extLst>
              </a:tr>
              <a:tr h="329373">
                <a:tc>
                  <a:txBody>
                    <a:bodyPr/>
                    <a:lstStyle/>
                    <a:p>
                      <a:r>
                        <a:rPr lang="en-US" sz="1200" dirty="0"/>
                        <a:t>S3</a:t>
                      </a:r>
                    </a:p>
                  </a:txBody>
                  <a:tcPr marL="121920" marR="121920" marT="60960" marB="60960"/>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1" dirty="0"/>
                        <a:t>FREE</a:t>
                      </a:r>
                    </a:p>
                  </a:txBody>
                  <a:tcPr marL="121920" marR="121920" marT="60960" marB="60960"/>
                </a:tc>
                <a:extLst>
                  <a:ext uri="{0D108BD9-81ED-4DB2-BD59-A6C34878D82A}">
                    <a16:rowId xmlns:a16="http://schemas.microsoft.com/office/drawing/2014/main" val="95433413"/>
                  </a:ext>
                </a:extLst>
              </a:tr>
              <a:tr h="329373">
                <a:tc>
                  <a:txBody>
                    <a:bodyPr/>
                    <a:lstStyle/>
                    <a:p>
                      <a:r>
                        <a:rPr lang="en-US" sz="1200" dirty="0"/>
                        <a:t>VPN – 1000GB data out</a:t>
                      </a:r>
                    </a:p>
                  </a:txBody>
                  <a:tcPr marL="121920" marR="121920" marT="60960" marB="60960"/>
                </a:tc>
                <a:tc>
                  <a:txBody>
                    <a:bodyPr/>
                    <a:lstStyle/>
                    <a:p>
                      <a:r>
                        <a:rPr lang="en-US" sz="1200" dirty="0"/>
                        <a:t>$125.91</a:t>
                      </a:r>
                    </a:p>
                  </a:txBody>
                  <a:tcPr marL="121920" marR="121920" marT="60960" marB="60960"/>
                </a:tc>
                <a:extLst>
                  <a:ext uri="{0D108BD9-81ED-4DB2-BD59-A6C34878D82A}">
                    <a16:rowId xmlns:a16="http://schemas.microsoft.com/office/drawing/2014/main" val="2904235536"/>
                  </a:ext>
                </a:extLst>
              </a:tr>
              <a:tr h="329373">
                <a:tc>
                  <a:txBody>
                    <a:bodyPr/>
                    <a:lstStyle/>
                    <a:p>
                      <a:r>
                        <a:rPr lang="en-US" sz="1200" dirty="0"/>
                        <a:t>Direct Connect – 1000GB data</a:t>
                      </a:r>
                    </a:p>
                  </a:txBody>
                  <a:tcPr marL="121920" marR="121920" marT="60960" marB="60960"/>
                </a:tc>
                <a:tc>
                  <a:txBody>
                    <a:bodyPr/>
                    <a:lstStyle/>
                    <a:p>
                      <a:r>
                        <a:rPr lang="en-US" sz="1200" dirty="0"/>
                        <a:t>$235</a:t>
                      </a:r>
                    </a:p>
                  </a:txBody>
                  <a:tcPr marL="121920" marR="121920" marT="60960" marB="60960"/>
                </a:tc>
                <a:extLst>
                  <a:ext uri="{0D108BD9-81ED-4DB2-BD59-A6C34878D82A}">
                    <a16:rowId xmlns:a16="http://schemas.microsoft.com/office/drawing/2014/main" val="1819623889"/>
                  </a:ext>
                </a:extLst>
              </a:tr>
              <a:tr h="335280">
                <a:tc>
                  <a:txBody>
                    <a:bodyPr/>
                    <a:lstStyle/>
                    <a:p>
                      <a:r>
                        <a:rPr lang="en-US" sz="1200" b="1" dirty="0"/>
                        <a:t>Total Monthly (Estimate)</a:t>
                      </a:r>
                    </a:p>
                  </a:txBody>
                  <a:tcPr marL="121920" marR="121920" marT="60960" marB="60960">
                    <a:solidFill>
                      <a:schemeClr val="accent2">
                        <a:lumMod val="20000"/>
                        <a:lumOff val="80000"/>
                      </a:schemeClr>
                    </a:solidFill>
                  </a:tcPr>
                </a:tc>
                <a:tc>
                  <a:txBody>
                    <a:bodyPr/>
                    <a:lstStyle/>
                    <a:p>
                      <a:r>
                        <a:rPr lang="en-US" sz="1200" b="1" dirty="0"/>
                        <a:t>$457</a:t>
                      </a:r>
                    </a:p>
                  </a:txBody>
                  <a:tcPr marL="121920" marR="121920" marT="60960" marB="60960">
                    <a:solidFill>
                      <a:schemeClr val="accent2">
                        <a:lumMod val="20000"/>
                        <a:lumOff val="80000"/>
                      </a:schemeClr>
                    </a:solidFill>
                  </a:tcPr>
                </a:tc>
                <a:extLst>
                  <a:ext uri="{0D108BD9-81ED-4DB2-BD59-A6C34878D82A}">
                    <a16:rowId xmlns:a16="http://schemas.microsoft.com/office/drawing/2014/main" val="2537612506"/>
                  </a:ext>
                </a:extLst>
              </a:tr>
            </a:tbl>
          </a:graphicData>
        </a:graphic>
      </p:graphicFrame>
    </p:spTree>
    <p:extLst>
      <p:ext uri="{BB962C8B-B14F-4D97-AF65-F5344CB8AC3E}">
        <p14:creationId xmlns:p14="http://schemas.microsoft.com/office/powerpoint/2010/main" val="143444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3BD74EAA-15AC-4B9A-A14C-E160BE01F517}"/>
              </a:ext>
            </a:extLst>
          </p:cNvPr>
          <p:cNvSpPr>
            <a:spLocks noGrp="1"/>
          </p:cNvSpPr>
          <p:nvPr>
            <p:ph type="body" sz="quarter" idx="4294967295"/>
          </p:nvPr>
        </p:nvSpPr>
        <p:spPr>
          <a:xfrm>
            <a:off x="540826" y="2460276"/>
            <a:ext cx="7061199" cy="577849"/>
          </a:xfrm>
          <a:prstGeom prst="rect">
            <a:avLst/>
          </a:prstGeom>
        </p:spPr>
        <p:txBody>
          <a:bodyPr>
            <a:noAutofit/>
          </a:bodyPr>
          <a:lstStyle/>
          <a:p>
            <a:r>
              <a:rPr lang="en-US" sz="4800" dirty="0">
                <a:solidFill>
                  <a:schemeClr val="accent1"/>
                </a:solidFill>
              </a:rPr>
              <a:t>Appendix</a:t>
            </a:r>
          </a:p>
        </p:txBody>
      </p:sp>
    </p:spTree>
    <p:extLst>
      <p:ext uri="{BB962C8B-B14F-4D97-AF65-F5344CB8AC3E}">
        <p14:creationId xmlns:p14="http://schemas.microsoft.com/office/powerpoint/2010/main" val="389621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EKS</a:t>
            </a:r>
          </a:p>
        </p:txBody>
      </p:sp>
      <p:pic>
        <p:nvPicPr>
          <p:cNvPr id="2050" name="Picture 2" descr="How Amazon EKS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404" y="1182394"/>
            <a:ext cx="10642500" cy="4591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51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EKS - Anywhere</a:t>
            </a:r>
          </a:p>
        </p:txBody>
      </p:sp>
      <p:pic>
        <p:nvPicPr>
          <p:cNvPr id="3074" name="Picture 2" descr="How Amazon EKS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34" y="2002055"/>
            <a:ext cx="11310218" cy="3531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07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DevOps services</a:t>
            </a:r>
          </a:p>
        </p:txBody>
      </p:sp>
      <p:sp>
        <p:nvSpPr>
          <p:cNvPr id="3" name="Rectangle 2"/>
          <p:cNvSpPr/>
          <p:nvPr/>
        </p:nvSpPr>
        <p:spPr>
          <a:xfrm>
            <a:off x="123330" y="3776703"/>
            <a:ext cx="3886608" cy="2246769"/>
          </a:xfrm>
          <a:prstGeom prst="rect">
            <a:avLst/>
          </a:prstGeom>
        </p:spPr>
        <p:txBody>
          <a:bodyPr wrap="square">
            <a:spAutoFit/>
          </a:bodyPr>
          <a:lstStyle/>
          <a:p>
            <a:pPr algn="ctr"/>
            <a:r>
              <a:rPr lang="en-US" sz="1400" dirty="0">
                <a:solidFill>
                  <a:srgbClr val="00B0F0"/>
                </a:solidFill>
                <a:latin typeface="AmazonEmber"/>
              </a:rPr>
              <a:t>Software Release Workflows</a:t>
            </a:r>
          </a:p>
          <a:p>
            <a:pPr algn="ctr"/>
            <a:r>
              <a:rPr lang="en-US" sz="1400" dirty="0">
                <a:solidFill>
                  <a:srgbClr val="00B0F0"/>
                </a:solidFill>
                <a:latin typeface="AmazonEmberBold"/>
              </a:rPr>
              <a:t>AWS CodePipeline</a:t>
            </a:r>
            <a:endParaRPr lang="en-US" sz="1400" dirty="0">
              <a:solidFill>
                <a:srgbClr val="00B0F0"/>
              </a:solidFill>
              <a:latin typeface="AmazonEmber"/>
            </a:endParaRPr>
          </a:p>
          <a:p>
            <a:r>
              <a:rPr lang="en-US" sz="1400" dirty="0">
                <a:latin typeface="AmazonEmber"/>
              </a:rPr>
              <a:t>AWS CodePipeline is a continuous integration and continuous delivery service for fast and reliable application and infrastructure updates. CodePipeline builds, tests, and deploys your code every time there is a code change, based on the release process models you define. This enables you to rapidly and reliably deliver features and updates.</a:t>
            </a:r>
            <a:endParaRPr lang="en-US" sz="1400" b="0" i="0" dirty="0">
              <a:effectLst/>
              <a:latin typeface="AmazonEmber"/>
            </a:endParaRPr>
          </a:p>
        </p:txBody>
      </p:sp>
      <p:pic>
        <p:nvPicPr>
          <p:cNvPr id="5"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6223" y="2965737"/>
            <a:ext cx="690873" cy="69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009938" y="3732030"/>
            <a:ext cx="3913239" cy="2246769"/>
          </a:xfrm>
          <a:prstGeom prst="rect">
            <a:avLst/>
          </a:prstGeom>
        </p:spPr>
        <p:txBody>
          <a:bodyPr wrap="square">
            <a:spAutoFit/>
          </a:bodyPr>
          <a:lstStyle/>
          <a:p>
            <a:pPr algn="ctr"/>
            <a:r>
              <a:rPr lang="en-US" sz="1400" dirty="0">
                <a:solidFill>
                  <a:srgbClr val="00B0F0"/>
                </a:solidFill>
                <a:latin typeface="AmazonEmber"/>
              </a:rPr>
              <a:t>Build and Test Code</a:t>
            </a:r>
          </a:p>
          <a:p>
            <a:pPr algn="ctr"/>
            <a:r>
              <a:rPr lang="en-US" sz="1400" dirty="0">
                <a:solidFill>
                  <a:srgbClr val="00B0F0"/>
                </a:solidFill>
                <a:latin typeface="AmazonEmberBold"/>
              </a:rPr>
              <a:t>AWS CodeBuild</a:t>
            </a:r>
            <a:endParaRPr lang="en-US" sz="1400" dirty="0">
              <a:solidFill>
                <a:srgbClr val="00B0F0"/>
              </a:solidFill>
              <a:latin typeface="AmazonEmber"/>
            </a:endParaRPr>
          </a:p>
          <a:p>
            <a:r>
              <a:rPr lang="en-US" sz="1400" dirty="0">
                <a:latin typeface="AmazonEmber"/>
              </a:rPr>
              <a:t>AWS CodeBuild is a fully managed build service that compiles source code, runs tests, and produces software packages that are ready to deploy. With CodeBuild, you don’t need to provision, manage, and scale your own build servers. CodeBuild scales continuously and processes multiple builds concurrently, so your builds are not left waiting in a queue</a:t>
            </a:r>
            <a:r>
              <a:rPr lang="en-US" sz="1400" dirty="0">
                <a:solidFill>
                  <a:srgbClr val="333333"/>
                </a:solidFill>
                <a:latin typeface="AmazonEmber"/>
              </a:rPr>
              <a:t>.</a:t>
            </a:r>
            <a:endParaRPr lang="en-US" sz="1400" b="0" i="0" dirty="0">
              <a:solidFill>
                <a:srgbClr val="333333"/>
              </a:solidFill>
              <a:effectLst/>
              <a:latin typeface="AmazonEmber"/>
            </a:endParaRPr>
          </a:p>
        </p:txBody>
      </p:sp>
      <p:pic>
        <p:nvPicPr>
          <p:cNvPr id="7"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0396" y="3017253"/>
            <a:ext cx="670104" cy="67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8046507" y="3827545"/>
            <a:ext cx="4149213" cy="2246769"/>
          </a:xfrm>
          <a:prstGeom prst="rect">
            <a:avLst/>
          </a:prstGeom>
        </p:spPr>
        <p:txBody>
          <a:bodyPr wrap="square">
            <a:spAutoFit/>
          </a:bodyPr>
          <a:lstStyle/>
          <a:p>
            <a:pPr algn="ctr"/>
            <a:r>
              <a:rPr lang="en-US" sz="1400" dirty="0">
                <a:solidFill>
                  <a:srgbClr val="00B0F0"/>
                </a:solidFill>
                <a:latin typeface="AmazonEmber"/>
              </a:rPr>
              <a:t>Deployment Automation</a:t>
            </a:r>
          </a:p>
          <a:p>
            <a:pPr algn="ctr"/>
            <a:r>
              <a:rPr lang="en-US" sz="1400" dirty="0">
                <a:solidFill>
                  <a:srgbClr val="00B0F0"/>
                </a:solidFill>
                <a:latin typeface="AmazonEmberBold"/>
              </a:rPr>
              <a:t>AWS CodeDeploy</a:t>
            </a:r>
            <a:endParaRPr lang="en-US" sz="1400" dirty="0">
              <a:solidFill>
                <a:srgbClr val="00B0F0"/>
              </a:solidFill>
              <a:latin typeface="AmazonEmber"/>
            </a:endParaRPr>
          </a:p>
          <a:p>
            <a:r>
              <a:rPr lang="en-US" sz="1400" dirty="0">
                <a:latin typeface="AmazonEmber"/>
              </a:rPr>
              <a:t>AWS CodeDeploy automates code deployments to any instance, including Amazon EC2 instances and on-premises servers. AWS CodeDeploy makes it easier for you to rapidly release new features, helps you avoid downtime during application deployment, and handles the complexity of updating your applications. </a:t>
            </a:r>
          </a:p>
          <a:p>
            <a:r>
              <a:rPr lang="en-US" sz="1400" b="0" i="0" dirty="0">
                <a:effectLst/>
                <a:latin typeface="AmazonEmber"/>
              </a:rPr>
              <a:t>Supports in-place and blue-green deployments.</a:t>
            </a:r>
          </a:p>
        </p:txBody>
      </p:sp>
      <p:pic>
        <p:nvPicPr>
          <p:cNvPr id="9"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73265" y="3150811"/>
            <a:ext cx="642817" cy="64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247535" y="5885654"/>
            <a:ext cx="3355826" cy="369332"/>
          </a:xfrm>
          <a:prstGeom prst="rect">
            <a:avLst/>
          </a:prstGeom>
          <a:noFill/>
        </p:spPr>
        <p:txBody>
          <a:bodyPr wrap="square" rtlCol="0">
            <a:spAutoFit/>
          </a:bodyPr>
          <a:lstStyle/>
          <a:p>
            <a:r>
              <a:rPr lang="en-US" dirty="0">
                <a:solidFill>
                  <a:srgbClr val="002060"/>
                </a:solidFill>
                <a:hlinkClick r:id="rId6"/>
              </a:rPr>
              <a:t>For more on AWS DevOps</a:t>
            </a:r>
            <a:endParaRPr lang="en-US" dirty="0">
              <a:solidFill>
                <a:srgbClr val="002060"/>
              </a:solidFill>
            </a:endParaRPr>
          </a:p>
        </p:txBody>
      </p:sp>
      <p:pic>
        <p:nvPicPr>
          <p:cNvPr id="10" name="Picture 9"/>
          <p:cNvPicPr>
            <a:picLocks noChangeAspect="1"/>
          </p:cNvPicPr>
          <p:nvPr/>
        </p:nvPicPr>
        <p:blipFill>
          <a:blip r:embed="rId7"/>
          <a:stretch>
            <a:fillRect/>
          </a:stretch>
        </p:blipFill>
        <p:spPr>
          <a:xfrm>
            <a:off x="6666814" y="55612"/>
            <a:ext cx="5525186" cy="3054762"/>
          </a:xfrm>
          <a:prstGeom prst="rect">
            <a:avLst/>
          </a:prstGeom>
        </p:spPr>
      </p:pic>
    </p:spTree>
    <p:extLst>
      <p:ext uri="{BB962C8B-B14F-4D97-AF65-F5344CB8AC3E}">
        <p14:creationId xmlns:p14="http://schemas.microsoft.com/office/powerpoint/2010/main" val="402673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CI/CD using open source and EKS</a:t>
            </a:r>
          </a:p>
        </p:txBody>
      </p:sp>
      <p:pic>
        <p:nvPicPr>
          <p:cNvPr id="1026" name="Picture 2" descr="Continuous Integration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56" y="948688"/>
            <a:ext cx="11447743" cy="505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698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627" y="354639"/>
            <a:ext cx="10972800" cy="482325"/>
          </a:xfrm>
        </p:spPr>
        <p:txBody>
          <a:bodyPr/>
          <a:lstStyle/>
          <a:p>
            <a:r>
              <a:rPr lang="en-US" dirty="0"/>
              <a:t>Stakeholders &amp; Recap</a:t>
            </a:r>
          </a:p>
        </p:txBody>
      </p:sp>
      <p:sp>
        <p:nvSpPr>
          <p:cNvPr id="8" name="Text Placeholder 1">
            <a:extLst>
              <a:ext uri="{FF2B5EF4-FFF2-40B4-BE49-F238E27FC236}">
                <a16:creationId xmlns:a16="http://schemas.microsoft.com/office/drawing/2014/main" id="{3F633B7C-AD9B-4B10-94DF-1548B135283E}"/>
              </a:ext>
            </a:extLst>
          </p:cNvPr>
          <p:cNvSpPr txBox="1">
            <a:spLocks/>
          </p:cNvSpPr>
          <p:nvPr/>
        </p:nvSpPr>
        <p:spPr>
          <a:xfrm>
            <a:off x="333628" y="1212199"/>
            <a:ext cx="4689721" cy="404820"/>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ts val="0"/>
              </a:spcBef>
              <a:spcAft>
                <a:spcPts val="0"/>
              </a:spcAft>
              <a:buClrTx/>
              <a:buSzTx/>
              <a:buFontTx/>
              <a:buNone/>
              <a:tabLst/>
              <a:defRPr/>
            </a:pPr>
            <a:r>
              <a:rPr kumimoji="0" lang="en-US" sz="2667" b="1" i="0" u="none" strike="noStrike" kern="1200" cap="none" spc="0" normalizeH="0" baseline="0" noProof="0" dirty="0">
                <a:ln>
                  <a:noFill/>
                </a:ln>
                <a:solidFill>
                  <a:srgbClr val="FFCC00"/>
                </a:solidFill>
                <a:effectLst/>
                <a:uLnTx/>
                <a:uFillTx/>
                <a:latin typeface="Amazon Ember"/>
                <a:ea typeface="+mn-ea"/>
              </a:rPr>
              <a:t>Stakeholders</a:t>
            </a:r>
          </a:p>
        </p:txBody>
      </p:sp>
      <p:sp>
        <p:nvSpPr>
          <p:cNvPr id="9" name="TextBox 8"/>
          <p:cNvSpPr txBox="1"/>
          <p:nvPr/>
        </p:nvSpPr>
        <p:spPr>
          <a:xfrm>
            <a:off x="6021003" y="1016581"/>
            <a:ext cx="5627647" cy="1954381"/>
          </a:xfrm>
          <a:prstGeom prst="rect">
            <a:avLst/>
          </a:prstGeom>
          <a:noFill/>
        </p:spPr>
        <p:txBody>
          <a:bodyPr wrap="square" rtlCol="0">
            <a:spAutoFit/>
          </a:bodyPr>
          <a:lstStyle/>
          <a:p>
            <a:pPr marL="228594" marR="0" lvl="0" indent="-228594" algn="l" defTabSz="60957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What is cloud?</a:t>
            </a:r>
          </a:p>
          <a:p>
            <a:pPr marL="228594" marR="0" lvl="0" indent="-228594" algn="l" defTabSz="60957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Advantages of cloud computing and AWS</a:t>
            </a:r>
          </a:p>
          <a:p>
            <a:pPr marL="228594" marR="0" lvl="0" indent="-228594" algn="l" defTabSz="60957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AWS global infrastructure</a:t>
            </a:r>
          </a:p>
          <a:p>
            <a:pPr marL="228594" marR="0" lvl="0" indent="-228594" algn="l" defTabSz="60957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Breadth and Depth of services</a:t>
            </a:r>
          </a:p>
          <a:p>
            <a:pPr marL="228594" marR="0" lvl="0" indent="-228594" algn="l" defTabSz="60957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Shared responsibility model and compliance</a:t>
            </a:r>
          </a:p>
          <a:p>
            <a:pPr marL="228594" marR="0" lvl="0" indent="-228594" algn="l" defTabSz="609570" rtl="0" eaLnBrk="1" fontAlgn="auto" latinLnBrk="0" hangingPunct="1">
              <a:lnSpc>
                <a:spcPct val="100000"/>
              </a:lnSpc>
              <a:spcBef>
                <a:spcPts val="60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APN partner network and AWS marketplace</a:t>
            </a:r>
          </a:p>
        </p:txBody>
      </p:sp>
      <p:sp>
        <p:nvSpPr>
          <p:cNvPr id="10" name="Text Placeholder 1">
            <a:extLst>
              <a:ext uri="{FF2B5EF4-FFF2-40B4-BE49-F238E27FC236}">
                <a16:creationId xmlns:a16="http://schemas.microsoft.com/office/drawing/2014/main" id="{3F633B7C-AD9B-4B10-94DF-1548B135283E}"/>
              </a:ext>
            </a:extLst>
          </p:cNvPr>
          <p:cNvSpPr txBox="1">
            <a:spLocks/>
          </p:cNvSpPr>
          <p:nvPr/>
        </p:nvSpPr>
        <p:spPr>
          <a:xfrm>
            <a:off x="6155986" y="563787"/>
            <a:ext cx="4689721" cy="404820"/>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ts val="0"/>
              </a:spcBef>
              <a:spcAft>
                <a:spcPts val="0"/>
              </a:spcAft>
              <a:buClrTx/>
              <a:buSzTx/>
              <a:buFontTx/>
              <a:buNone/>
              <a:tabLst/>
              <a:defRPr/>
            </a:pPr>
            <a:r>
              <a:rPr kumimoji="0" lang="en-US" sz="2667" b="1" i="0" u="none" strike="noStrike" kern="1200" cap="none" spc="0" normalizeH="0" baseline="0" noProof="0" dirty="0">
                <a:ln>
                  <a:noFill/>
                </a:ln>
                <a:solidFill>
                  <a:srgbClr val="FFCC00"/>
                </a:solidFill>
                <a:effectLst/>
                <a:uLnTx/>
                <a:uFillTx/>
                <a:latin typeface="Amazon Ember"/>
                <a:ea typeface="+mn-ea"/>
              </a:rPr>
              <a:t>Recap – Meeting 1</a:t>
            </a:r>
          </a:p>
        </p:txBody>
      </p:sp>
      <p:graphicFrame>
        <p:nvGraphicFramePr>
          <p:cNvPr id="11" name="Table 10"/>
          <p:cNvGraphicFramePr>
            <a:graphicFrameLocks noGrp="1"/>
          </p:cNvGraphicFramePr>
          <p:nvPr>
            <p:extLst>
              <p:ext uri="{D42A27DB-BD31-4B8C-83A1-F6EECF244321}">
                <p14:modId xmlns:p14="http://schemas.microsoft.com/office/powerpoint/2010/main" val="2434861975"/>
              </p:ext>
            </p:extLst>
          </p:nvPr>
        </p:nvGraphicFramePr>
        <p:xfrm>
          <a:off x="333626" y="1709575"/>
          <a:ext cx="5518534" cy="3139440"/>
        </p:xfrm>
        <a:graphic>
          <a:graphicData uri="http://schemas.openxmlformats.org/drawingml/2006/table">
            <a:tbl>
              <a:tblPr firstRow="1" bandRow="1">
                <a:tableStyleId>{073A0DAA-6AF3-43AB-8588-CEC1D06C72B9}</a:tableStyleId>
              </a:tblPr>
              <a:tblGrid>
                <a:gridCol w="2207911">
                  <a:extLst>
                    <a:ext uri="{9D8B030D-6E8A-4147-A177-3AD203B41FA5}">
                      <a16:colId xmlns:a16="http://schemas.microsoft.com/office/drawing/2014/main" val="749192573"/>
                    </a:ext>
                  </a:extLst>
                </a:gridCol>
                <a:gridCol w="3310623">
                  <a:extLst>
                    <a:ext uri="{9D8B030D-6E8A-4147-A177-3AD203B41FA5}">
                      <a16:colId xmlns:a16="http://schemas.microsoft.com/office/drawing/2014/main" val="941709475"/>
                    </a:ext>
                  </a:extLst>
                </a:gridCol>
              </a:tblGrid>
              <a:tr h="335280">
                <a:tc>
                  <a:txBody>
                    <a:bodyPr/>
                    <a:lstStyle/>
                    <a:p>
                      <a:r>
                        <a:rPr lang="en-US" sz="1400" dirty="0"/>
                        <a:t>Contact</a:t>
                      </a:r>
                    </a:p>
                  </a:txBody>
                  <a:tcPr marL="121920" marR="121920" marT="60960" marB="60960"/>
                </a:tc>
                <a:tc>
                  <a:txBody>
                    <a:bodyPr/>
                    <a:lstStyle/>
                    <a:p>
                      <a:r>
                        <a:rPr lang="en-US" sz="1400" dirty="0"/>
                        <a:t>Role</a:t>
                      </a:r>
                    </a:p>
                  </a:txBody>
                  <a:tcPr marL="121920" marR="121920" marT="60960" marB="60960"/>
                </a:tc>
                <a:extLst>
                  <a:ext uri="{0D108BD9-81ED-4DB2-BD59-A6C34878D82A}">
                    <a16:rowId xmlns:a16="http://schemas.microsoft.com/office/drawing/2014/main" val="224903850"/>
                  </a:ext>
                </a:extLst>
              </a:tr>
              <a:tr h="335280">
                <a:tc>
                  <a:txBody>
                    <a:bodyPr/>
                    <a:lstStyle/>
                    <a:p>
                      <a:r>
                        <a:rPr lang="en-US" sz="1600" dirty="0">
                          <a:latin typeface="+mn-lt"/>
                        </a:rPr>
                        <a:t>Nitu</a:t>
                      </a:r>
                      <a:r>
                        <a:rPr lang="en-US" sz="1600" baseline="0" dirty="0">
                          <a:latin typeface="+mn-lt"/>
                        </a:rPr>
                        <a:t> Parimi</a:t>
                      </a:r>
                      <a:endParaRPr lang="en-US" sz="1600" dirty="0">
                        <a:latin typeface="+mn-lt"/>
                      </a:endParaRPr>
                    </a:p>
                  </a:txBody>
                  <a:tcPr marL="121920" marR="121920" marT="60960" marB="60960"/>
                </a:tc>
                <a:tc>
                  <a:txBody>
                    <a:bodyPr/>
                    <a:lstStyle/>
                    <a:p>
                      <a:pPr algn="l"/>
                      <a:r>
                        <a:rPr lang="en-US" sz="1600" dirty="0">
                          <a:latin typeface="+mn-lt"/>
                        </a:rPr>
                        <a:t>Head, Solutions Architect (Presenter)</a:t>
                      </a:r>
                    </a:p>
                  </a:txBody>
                  <a:tcPr marL="121920" marR="121920" marT="60960" marB="60960"/>
                </a:tc>
                <a:extLst>
                  <a:ext uri="{0D108BD9-81ED-4DB2-BD59-A6C34878D82A}">
                    <a16:rowId xmlns:a16="http://schemas.microsoft.com/office/drawing/2014/main" val="2724502965"/>
                  </a:ext>
                </a:extLst>
              </a:tr>
              <a:tr h="335280">
                <a:tc>
                  <a:txBody>
                    <a:bodyPr/>
                    <a:lstStyle/>
                    <a:p>
                      <a:r>
                        <a:rPr lang="en-US" sz="1600" dirty="0">
                          <a:latin typeface="+mn-lt"/>
                        </a:rPr>
                        <a:t>Nikhil Sharma</a:t>
                      </a:r>
                    </a:p>
                  </a:txBody>
                  <a:tcPr marL="121920" marR="121920" marT="60960" marB="60960"/>
                </a:tc>
                <a:tc>
                  <a:txBody>
                    <a:bodyPr/>
                    <a:lstStyle/>
                    <a:p>
                      <a:pPr algn="l"/>
                      <a:r>
                        <a:rPr lang="en-US" sz="1600" dirty="0">
                          <a:latin typeface="+mn-lt"/>
                        </a:rPr>
                        <a:t>CTO</a:t>
                      </a:r>
                    </a:p>
                  </a:txBody>
                  <a:tcPr marL="121920" marR="121920" marT="60960" marB="60960"/>
                </a:tc>
                <a:extLst>
                  <a:ext uri="{0D108BD9-81ED-4DB2-BD59-A6C34878D82A}">
                    <a16:rowId xmlns:a16="http://schemas.microsoft.com/office/drawing/2014/main" val="3178604440"/>
                  </a:ext>
                </a:extLst>
              </a:tr>
              <a:tr h="335280">
                <a:tc>
                  <a:txBody>
                    <a:bodyPr/>
                    <a:lstStyle/>
                    <a:p>
                      <a:r>
                        <a:rPr lang="en-US" sz="1600" dirty="0">
                          <a:latin typeface="+mn-lt"/>
                        </a:rPr>
                        <a:t>Mohit</a:t>
                      </a:r>
                      <a:r>
                        <a:rPr lang="en-US" sz="1600" baseline="0" dirty="0">
                          <a:latin typeface="+mn-lt"/>
                        </a:rPr>
                        <a:t> Malik</a:t>
                      </a:r>
                      <a:endParaRPr lang="en-US" sz="1600" dirty="0">
                        <a:latin typeface="+mn-lt"/>
                      </a:endParaRPr>
                    </a:p>
                  </a:txBody>
                  <a:tcPr marL="121920" marR="121920" marT="60960" marB="60960"/>
                </a:tc>
                <a:tc>
                  <a:txBody>
                    <a:bodyPr/>
                    <a:lstStyle/>
                    <a:p>
                      <a:pPr algn="l"/>
                      <a:r>
                        <a:rPr lang="en-US" sz="1600" dirty="0">
                          <a:latin typeface="+mn-lt"/>
                        </a:rPr>
                        <a:t>Director of Engineering - Compute and Storage</a:t>
                      </a:r>
                    </a:p>
                  </a:txBody>
                  <a:tcPr marL="121920" marR="121920" marT="60960" marB="60960"/>
                </a:tc>
                <a:extLst>
                  <a:ext uri="{0D108BD9-81ED-4DB2-BD59-A6C34878D82A}">
                    <a16:rowId xmlns:a16="http://schemas.microsoft.com/office/drawing/2014/main" val="2317181637"/>
                  </a:ext>
                </a:extLst>
              </a:tr>
              <a:tr h="335280">
                <a:tc>
                  <a:txBody>
                    <a:bodyPr/>
                    <a:lstStyle/>
                    <a:p>
                      <a:r>
                        <a:rPr lang="en-US" sz="1600" dirty="0">
                          <a:latin typeface="+mn-lt"/>
                        </a:rPr>
                        <a:t>Brad</a:t>
                      </a:r>
                      <a:r>
                        <a:rPr lang="en-US" sz="1600" baseline="0" dirty="0">
                          <a:latin typeface="+mn-lt"/>
                        </a:rPr>
                        <a:t> Pullen</a:t>
                      </a:r>
                      <a:endParaRPr lang="en-US" sz="1600" dirty="0">
                        <a:latin typeface="+mn-lt"/>
                      </a:endParaRPr>
                    </a:p>
                  </a:txBody>
                  <a:tcPr marL="121920" marR="121920" marT="60960" marB="60960"/>
                </a:tc>
                <a:tc>
                  <a:txBody>
                    <a:bodyPr/>
                    <a:lstStyle/>
                    <a:p>
                      <a:pPr algn="l"/>
                      <a:r>
                        <a:rPr lang="en-US" sz="1600" dirty="0">
                          <a:latin typeface="+mn-lt"/>
                        </a:rPr>
                        <a:t>CFO</a:t>
                      </a:r>
                    </a:p>
                  </a:txBody>
                  <a:tcPr marL="121920" marR="121920" marT="60960" marB="60960"/>
                </a:tc>
                <a:extLst>
                  <a:ext uri="{0D108BD9-81ED-4DB2-BD59-A6C34878D82A}">
                    <a16:rowId xmlns:a16="http://schemas.microsoft.com/office/drawing/2014/main" val="3963763736"/>
                  </a:ext>
                </a:extLst>
              </a:tr>
              <a:tr h="335280">
                <a:tc>
                  <a:txBody>
                    <a:bodyPr/>
                    <a:lstStyle/>
                    <a:p>
                      <a:r>
                        <a:rPr lang="en-US" sz="1600" dirty="0">
                          <a:latin typeface="+mn-lt"/>
                        </a:rPr>
                        <a:t>Nipun Chagari</a:t>
                      </a:r>
                    </a:p>
                  </a:txBody>
                  <a:tcPr marL="121920" marR="121920" marT="60960" marB="60960"/>
                </a:tc>
                <a:tc>
                  <a:txBody>
                    <a:bodyPr/>
                    <a:lstStyle/>
                    <a:p>
                      <a:pPr algn="l"/>
                      <a:r>
                        <a:rPr lang="en-US" sz="1600" dirty="0">
                          <a:latin typeface="+mn-lt"/>
                        </a:rPr>
                        <a:t>VP</a:t>
                      </a:r>
                      <a:r>
                        <a:rPr lang="en-US" sz="1600" baseline="0" dirty="0">
                          <a:latin typeface="+mn-lt"/>
                        </a:rPr>
                        <a:t> of Engineering - Applications</a:t>
                      </a:r>
                      <a:endParaRPr lang="en-US" sz="1600" dirty="0">
                        <a:latin typeface="+mn-lt"/>
                      </a:endParaRPr>
                    </a:p>
                  </a:txBody>
                  <a:tcPr marL="121920" marR="121920" marT="60960" marB="60960"/>
                </a:tc>
                <a:extLst>
                  <a:ext uri="{0D108BD9-81ED-4DB2-BD59-A6C34878D82A}">
                    <a16:rowId xmlns:a16="http://schemas.microsoft.com/office/drawing/2014/main" val="2172778657"/>
                  </a:ext>
                </a:extLst>
              </a:tr>
              <a:tr h="335280">
                <a:tc>
                  <a:txBody>
                    <a:bodyPr/>
                    <a:lstStyle/>
                    <a:p>
                      <a:r>
                        <a:rPr lang="en-US" sz="1600" dirty="0">
                          <a:latin typeface="+mn-lt"/>
                        </a:rPr>
                        <a:t>Dustin</a:t>
                      </a:r>
                      <a:r>
                        <a:rPr lang="en-US" sz="1600" baseline="0" dirty="0">
                          <a:latin typeface="+mn-lt"/>
                        </a:rPr>
                        <a:t> Ellis</a:t>
                      </a:r>
                      <a:endParaRPr lang="en-US" sz="1600" dirty="0">
                        <a:latin typeface="+mn-lt"/>
                      </a:endParaRPr>
                    </a:p>
                  </a:txBody>
                  <a:tcPr marL="121920" marR="121920" marT="60960" marB="60960"/>
                </a:tc>
                <a:tc>
                  <a:txBody>
                    <a:bodyPr/>
                    <a:lstStyle/>
                    <a:p>
                      <a:pPr algn="l"/>
                      <a:r>
                        <a:rPr lang="en-US" sz="1600" dirty="0">
                          <a:latin typeface="+mn-lt"/>
                        </a:rPr>
                        <a:t>CISO</a:t>
                      </a:r>
                    </a:p>
                  </a:txBody>
                  <a:tcPr marL="121920" marR="121920" marT="60960" marB="60960"/>
                </a:tc>
                <a:extLst>
                  <a:ext uri="{0D108BD9-81ED-4DB2-BD59-A6C34878D82A}">
                    <a16:rowId xmlns:a16="http://schemas.microsoft.com/office/drawing/2014/main" val="95433413"/>
                  </a:ext>
                </a:extLst>
              </a:tr>
              <a:tr h="335280">
                <a:tc>
                  <a:txBody>
                    <a:bodyPr/>
                    <a:lstStyle/>
                    <a:p>
                      <a:r>
                        <a:rPr lang="en-US" sz="1600" dirty="0">
                          <a:latin typeface="+mn-lt"/>
                        </a:rPr>
                        <a:t>Tim</a:t>
                      </a:r>
                      <a:r>
                        <a:rPr lang="en-US" sz="1600" baseline="0" dirty="0">
                          <a:latin typeface="+mn-lt"/>
                        </a:rPr>
                        <a:t> Dormer</a:t>
                      </a:r>
                      <a:endParaRPr lang="en-US" sz="1600" dirty="0">
                        <a:latin typeface="+mn-lt"/>
                      </a:endParaRPr>
                    </a:p>
                  </a:txBody>
                  <a:tcPr marL="121920" marR="121920" marT="60960" marB="60960"/>
                </a:tc>
                <a:tc>
                  <a:txBody>
                    <a:bodyPr/>
                    <a:lstStyle/>
                    <a:p>
                      <a:pPr algn="l"/>
                      <a:r>
                        <a:rPr lang="en-US" sz="1600" dirty="0">
                          <a:latin typeface="+mn-lt"/>
                        </a:rPr>
                        <a:t>Shadow</a:t>
                      </a:r>
                    </a:p>
                  </a:txBody>
                  <a:tcPr marL="121920" marR="121920" marT="60960" marB="60960"/>
                </a:tc>
                <a:extLst>
                  <a:ext uri="{0D108BD9-81ED-4DB2-BD59-A6C34878D82A}">
                    <a16:rowId xmlns:a16="http://schemas.microsoft.com/office/drawing/2014/main" val="1773266180"/>
                  </a:ext>
                </a:extLst>
              </a:tr>
            </a:tbl>
          </a:graphicData>
        </a:graphic>
      </p:graphicFrame>
      <p:sp>
        <p:nvSpPr>
          <p:cNvPr id="7" name="Text Placeholder 1">
            <a:extLst>
              <a:ext uri="{FF2B5EF4-FFF2-40B4-BE49-F238E27FC236}">
                <a16:creationId xmlns:a16="http://schemas.microsoft.com/office/drawing/2014/main" id="{3F633B7C-AD9B-4B10-94DF-1548B135283E}"/>
              </a:ext>
            </a:extLst>
          </p:cNvPr>
          <p:cNvSpPr txBox="1">
            <a:spLocks/>
          </p:cNvSpPr>
          <p:nvPr/>
        </p:nvSpPr>
        <p:spPr>
          <a:xfrm>
            <a:off x="6021002" y="3085909"/>
            <a:ext cx="4689721" cy="404820"/>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ts val="0"/>
              </a:spcBef>
              <a:spcAft>
                <a:spcPts val="0"/>
              </a:spcAft>
              <a:buClrTx/>
              <a:buSzTx/>
              <a:buFontTx/>
              <a:buNone/>
              <a:tabLst/>
              <a:defRPr/>
            </a:pPr>
            <a:r>
              <a:rPr kumimoji="0" lang="en-US" sz="2667" b="1" i="0" u="none" strike="noStrike" kern="1200" cap="none" spc="0" normalizeH="0" baseline="0" noProof="0" dirty="0">
                <a:ln>
                  <a:noFill/>
                </a:ln>
                <a:solidFill>
                  <a:srgbClr val="FFCC00"/>
                </a:solidFill>
                <a:effectLst/>
                <a:uLnTx/>
                <a:uFillTx/>
                <a:latin typeface="Amazon Ember"/>
                <a:ea typeface="+mn-ea"/>
              </a:rPr>
              <a:t> </a:t>
            </a:r>
            <a:r>
              <a:rPr lang="en-US" sz="2667" dirty="0">
                <a:solidFill>
                  <a:srgbClr val="FFCC00"/>
                </a:solidFill>
                <a:latin typeface="Amazon Ember"/>
              </a:rPr>
              <a:t>Recap</a:t>
            </a:r>
            <a:r>
              <a:rPr kumimoji="0" lang="en-US" sz="2667" b="1" i="0" u="none" strike="noStrike" kern="1200" cap="none" spc="0" normalizeH="0" baseline="0" noProof="0" dirty="0">
                <a:ln>
                  <a:noFill/>
                </a:ln>
                <a:solidFill>
                  <a:srgbClr val="FFCC00"/>
                </a:solidFill>
                <a:effectLst/>
                <a:uLnTx/>
                <a:uFillTx/>
                <a:latin typeface="Amazon Ember"/>
                <a:ea typeface="+mn-ea"/>
              </a:rPr>
              <a:t> – </a:t>
            </a:r>
            <a:r>
              <a:rPr lang="en-US" sz="2667" dirty="0">
                <a:solidFill>
                  <a:srgbClr val="FFCC00"/>
                </a:solidFill>
                <a:latin typeface="Amazon Ember"/>
              </a:rPr>
              <a:t>Meeting 2</a:t>
            </a:r>
            <a:endParaRPr kumimoji="0" lang="en-US" sz="2667" b="1" i="0" u="none" strike="noStrike" kern="1200" cap="none" spc="0" normalizeH="0" baseline="0" noProof="0" dirty="0">
              <a:ln>
                <a:noFill/>
              </a:ln>
              <a:solidFill>
                <a:srgbClr val="FFCC00"/>
              </a:solidFill>
              <a:effectLst/>
              <a:uLnTx/>
              <a:uFillTx/>
              <a:latin typeface="Amazon Ember"/>
              <a:ea typeface="+mn-ea"/>
            </a:endParaRPr>
          </a:p>
        </p:txBody>
      </p:sp>
      <p:sp>
        <p:nvSpPr>
          <p:cNvPr id="12" name="TextBox 11"/>
          <p:cNvSpPr txBox="1"/>
          <p:nvPr/>
        </p:nvSpPr>
        <p:spPr>
          <a:xfrm>
            <a:off x="6021001" y="3553815"/>
            <a:ext cx="5943837" cy="1656864"/>
          </a:xfrm>
          <a:prstGeom prst="rect">
            <a:avLst/>
          </a:prstGeom>
          <a:noFill/>
        </p:spPr>
        <p:txBody>
          <a:bodyPr wrap="square" rtlCol="0">
            <a:spAutoFit/>
          </a:bodyPr>
          <a:lstStyle/>
          <a:p>
            <a:pPr marL="228594" indent="-228594" defTabSz="609570">
              <a:spcBef>
                <a:spcPts val="600"/>
              </a:spcBef>
              <a:buFont typeface="Wingdings" panose="05000000000000000000" pitchFamily="2" charset="2"/>
              <a:buChar char="ü"/>
              <a:defRPr/>
            </a:pPr>
            <a:r>
              <a:rPr lang="en-US" sz="1600" dirty="0">
                <a:solidFill>
                  <a:srgbClr val="FFFFFF"/>
                </a:solidFill>
              </a:rPr>
              <a:t>Workflow 1: DevOps – CI/CD automation</a:t>
            </a:r>
          </a:p>
          <a:p>
            <a:pPr marL="228594" lvl="0" indent="-228594" defTabSz="609570">
              <a:spcBef>
                <a:spcPts val="600"/>
              </a:spcBef>
              <a:buFont typeface="Wingdings" panose="05000000000000000000" pitchFamily="2" charset="2"/>
              <a:buChar char="ü"/>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Workflow 2: </a:t>
            </a:r>
            <a:r>
              <a:rPr lang="en-US" sz="1600" dirty="0">
                <a:solidFill>
                  <a:srgbClr val="FFFFFF"/>
                </a:solidFill>
                <a:latin typeface="Amazon Ember"/>
              </a:rPr>
              <a:t>Infrastructure modernization for hybrid cloud </a:t>
            </a:r>
          </a:p>
          <a:p>
            <a:pPr marL="228594" lvl="0" indent="-228594" defTabSz="609570">
              <a:spcBef>
                <a:spcPts val="600"/>
              </a:spcBef>
              <a:buFont typeface="Wingdings" panose="05000000000000000000" pitchFamily="2" charset="2"/>
              <a:buChar char="ü"/>
              <a:defRPr/>
            </a:pPr>
            <a:r>
              <a:rPr kumimoji="0" lang="en-US" sz="1600" b="0" i="0" u="none" strike="noStrike" kern="1200" cap="none" spc="0" normalizeH="0" baseline="0" noProof="0" dirty="0">
                <a:ln>
                  <a:noFill/>
                </a:ln>
                <a:solidFill>
                  <a:srgbClr val="FFFFFF"/>
                </a:solidFill>
                <a:effectLst/>
                <a:uLnTx/>
                <a:uFillTx/>
                <a:latin typeface="Amazon Ember"/>
                <a:ea typeface="+mn-ea"/>
                <a:cs typeface="+mn-cs"/>
              </a:rPr>
              <a:t>Conceptual Diagram Walkthrough </a:t>
            </a:r>
          </a:p>
          <a:p>
            <a:pPr marL="228594" lvl="0" indent="-228594" defTabSz="609570">
              <a:spcBef>
                <a:spcPts val="600"/>
              </a:spcBef>
              <a:buFont typeface="Wingdings" panose="05000000000000000000" pitchFamily="2" charset="2"/>
              <a:buChar char="ü"/>
              <a:defRPr/>
            </a:pPr>
            <a:r>
              <a:rPr lang="en-US" sz="1600" noProof="0" dirty="0">
                <a:solidFill>
                  <a:srgbClr val="FFFFFF"/>
                </a:solidFill>
                <a:latin typeface="Amazon Ember"/>
              </a:rPr>
              <a:t>Action items from meeting 2, addressed via email</a:t>
            </a:r>
          </a:p>
          <a:p>
            <a:pPr marL="228594" lvl="0" indent="-228594" defTabSz="609570">
              <a:spcBef>
                <a:spcPts val="800"/>
              </a:spcBef>
              <a:buFont typeface="Wingdings" panose="05000000000000000000" pitchFamily="2" charset="2"/>
              <a:buChar char="ü"/>
              <a:defRPr/>
            </a:pPr>
            <a:endParaRPr kumimoji="0" lang="en-US" sz="16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 name="Text Placeholder 1">
            <a:extLst>
              <a:ext uri="{FF2B5EF4-FFF2-40B4-BE49-F238E27FC236}">
                <a16:creationId xmlns:a16="http://schemas.microsoft.com/office/drawing/2014/main" id="{3F633B7C-AD9B-4B10-94DF-1548B135283E}"/>
              </a:ext>
            </a:extLst>
          </p:cNvPr>
          <p:cNvSpPr txBox="1">
            <a:spLocks/>
          </p:cNvSpPr>
          <p:nvPr/>
        </p:nvSpPr>
        <p:spPr>
          <a:xfrm>
            <a:off x="6021002" y="5030165"/>
            <a:ext cx="4689721" cy="361027"/>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ts val="0"/>
              </a:spcBef>
              <a:spcAft>
                <a:spcPts val="0"/>
              </a:spcAft>
              <a:buClrTx/>
              <a:buSzTx/>
              <a:buFontTx/>
              <a:buNone/>
              <a:tabLst/>
              <a:defRPr/>
            </a:pPr>
            <a:r>
              <a:rPr kumimoji="0" lang="en-US" sz="2667" b="1" i="0" u="none" strike="noStrike" kern="1200" cap="none" spc="0" normalizeH="0" baseline="0" noProof="0" dirty="0">
                <a:ln>
                  <a:noFill/>
                </a:ln>
                <a:solidFill>
                  <a:srgbClr val="FFCC00"/>
                </a:solidFill>
                <a:effectLst/>
                <a:uLnTx/>
                <a:uFillTx/>
                <a:latin typeface="Amazon Ember"/>
                <a:ea typeface="+mn-ea"/>
              </a:rPr>
              <a:t> Meeting 3 - Agenda</a:t>
            </a:r>
          </a:p>
        </p:txBody>
      </p:sp>
      <p:sp>
        <p:nvSpPr>
          <p:cNvPr id="14" name="TextBox 13"/>
          <p:cNvSpPr txBox="1"/>
          <p:nvPr/>
        </p:nvSpPr>
        <p:spPr>
          <a:xfrm>
            <a:off x="6021001" y="5391192"/>
            <a:ext cx="6387307" cy="687368"/>
          </a:xfrm>
          <a:prstGeom prst="rect">
            <a:avLst/>
          </a:prstGeom>
          <a:noFill/>
        </p:spPr>
        <p:txBody>
          <a:bodyPr wrap="square" rtlCol="0">
            <a:spAutoFit/>
          </a:bodyPr>
          <a:lstStyle/>
          <a:p>
            <a:pPr marL="285750" marR="0" lvl="0" indent="-285750" algn="l" defTabSz="609570" rtl="0" eaLnBrk="1" fontAlgn="auto" latinLnBrk="0" hangingPunct="1">
              <a:lnSpc>
                <a:spcPct val="100000"/>
              </a:lnSpc>
              <a:spcBef>
                <a:spcPts val="800"/>
              </a:spcBef>
              <a:spcAft>
                <a:spcPts val="0"/>
              </a:spcAft>
              <a:buClrTx/>
              <a:buSzTx/>
              <a:buFontTx/>
              <a:buChar char="-"/>
              <a:tabLst/>
              <a:defRPr/>
            </a:pPr>
            <a:r>
              <a:rPr lang="en-US" sz="1600" dirty="0">
                <a:solidFill>
                  <a:srgbClr val="FFFFFF"/>
                </a:solidFill>
                <a:latin typeface="Amazon Ember"/>
              </a:rPr>
              <a:t>Solution Demo</a:t>
            </a:r>
          </a:p>
          <a:p>
            <a:pPr marL="285750" marR="0" lvl="0" indent="-285750" algn="l" defTabSz="609570" rtl="0" eaLnBrk="1" fontAlgn="auto" latinLnBrk="0" hangingPunct="1">
              <a:lnSpc>
                <a:spcPct val="100000"/>
              </a:lnSpc>
              <a:spcBef>
                <a:spcPts val="800"/>
              </a:spcBef>
              <a:spcAft>
                <a:spcPts val="0"/>
              </a:spcAft>
              <a:buClrTx/>
              <a:buSzTx/>
              <a:buFontTx/>
              <a:buChar char="-"/>
              <a:tabLst/>
              <a:defRPr/>
            </a:pPr>
            <a:r>
              <a:rPr lang="en-US" sz="1600" dirty="0">
                <a:solidFill>
                  <a:srgbClr val="FFFFFF"/>
                </a:solidFill>
                <a:latin typeface="Amazon Ember"/>
              </a:rPr>
              <a:t>Cost Estimate</a:t>
            </a:r>
            <a:endParaRPr kumimoji="0" lang="en-US" sz="1600" b="0" i="0" u="none" strike="noStrike" kern="1200" cap="none" spc="0" normalizeH="0" baseline="0" noProof="0" dirty="0">
              <a:ln>
                <a:noFill/>
              </a:ln>
              <a:solidFill>
                <a:srgbClr val="FFFFFF"/>
              </a:solidFill>
              <a:effectLst/>
              <a:uLnTx/>
              <a:uFillTx/>
              <a:latin typeface="Amazon Ember"/>
              <a:ea typeface="+mn-ea"/>
              <a:cs typeface="+mn-cs"/>
            </a:endParaRPr>
          </a:p>
        </p:txBody>
      </p:sp>
    </p:spTree>
    <p:extLst>
      <p:ext uri="{BB962C8B-B14F-4D97-AF65-F5344CB8AC3E}">
        <p14:creationId xmlns:p14="http://schemas.microsoft.com/office/powerpoint/2010/main" val="296692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Applications to move first?</a:t>
            </a:r>
          </a:p>
        </p:txBody>
      </p:sp>
      <p:sp>
        <p:nvSpPr>
          <p:cNvPr id="3" name="Rectangle 2"/>
          <p:cNvSpPr/>
          <p:nvPr/>
        </p:nvSpPr>
        <p:spPr>
          <a:xfrm>
            <a:off x="326354" y="960395"/>
            <a:ext cx="11865645" cy="5262979"/>
          </a:xfrm>
          <a:prstGeom prst="rect">
            <a:avLst/>
          </a:prstGeom>
        </p:spPr>
        <p:txBody>
          <a:bodyPr wrap="square">
            <a:spAutoFit/>
          </a:bodyPr>
          <a:lstStyle/>
          <a:p>
            <a:pPr marL="342900" indent="-342900">
              <a:buAutoNum type="arabicPeriod"/>
            </a:pPr>
            <a:r>
              <a:rPr lang="en-US" dirty="0"/>
              <a:t> Batch processing solutions are a great place to start</a:t>
            </a:r>
          </a:p>
          <a:p>
            <a:pPr marL="342900" indent="-342900">
              <a:buAutoNum type="arabicPeriod"/>
            </a:pPr>
            <a:r>
              <a:rPr lang="en-US" dirty="0"/>
              <a:t> Everything does not have to go at once, but make sure “connected” workloads stay together</a:t>
            </a:r>
          </a:p>
          <a:p>
            <a:pPr marL="342900" indent="-342900">
              <a:buAutoNum type="arabicPeriod"/>
            </a:pPr>
            <a:r>
              <a:rPr lang="en-US" dirty="0"/>
              <a:t> Storage is another great place to leverage the cloud</a:t>
            </a:r>
          </a:p>
          <a:p>
            <a:pPr marL="342900" indent="-342900">
              <a:buAutoNum type="arabicPeriod"/>
            </a:pPr>
            <a:r>
              <a:rPr lang="en-US" dirty="0"/>
              <a:t> If you have your data replicating to the cloud, this gives you the ability to look at how you deliver reporting </a:t>
            </a:r>
          </a:p>
          <a:p>
            <a:pPr marL="342900" indent="-342900">
              <a:buAutoNum type="arabicPeriod"/>
            </a:pPr>
            <a:r>
              <a:rPr lang="en-US" dirty="0"/>
              <a:t> Disaster Recovery (DR) is a very common first step in moving into the cloud</a:t>
            </a:r>
          </a:p>
          <a:p>
            <a:pPr marL="342900" indent="-342900">
              <a:buAutoNum type="arabicPeriod"/>
            </a:pPr>
            <a:r>
              <a:rPr lang="en-US" dirty="0"/>
              <a:t> Software development, test, QA good to move</a:t>
            </a:r>
          </a:p>
          <a:p>
            <a:pPr marL="342900" indent="-342900">
              <a:buAutoNum type="arabicPeriod"/>
            </a:pPr>
            <a:r>
              <a:rPr lang="en-US" dirty="0"/>
              <a:t> Collaboration Applications good for move</a:t>
            </a:r>
          </a:p>
          <a:p>
            <a:pPr marL="342900" indent="-342900">
              <a:buAutoNum type="arabicPeriod"/>
            </a:pPr>
            <a:r>
              <a:rPr lang="en-US" dirty="0"/>
              <a:t> Big data and Analytics good for move</a:t>
            </a:r>
          </a:p>
          <a:p>
            <a:pPr marL="342900" indent="-342900">
              <a:buAutoNum type="arabicPeriod"/>
            </a:pPr>
            <a:r>
              <a:rPr lang="en-US" dirty="0"/>
              <a:t> Applications not using VM’s and ERP/ other system of record are not good first movers</a:t>
            </a:r>
          </a:p>
          <a:p>
            <a:pPr marL="342900" indent="-342900">
              <a:buAutoNum type="arabicPeriod"/>
            </a:pPr>
            <a:r>
              <a:rPr lang="en-US" dirty="0"/>
              <a:t> Performance, HA requirements, Sensitive data and compliance needs – not good first movers</a:t>
            </a:r>
          </a:p>
          <a:p>
            <a:endParaRPr lang="en-US" dirty="0"/>
          </a:p>
          <a:p>
            <a:r>
              <a:rPr lang="en-US" dirty="0"/>
              <a:t>Selection Process:</a:t>
            </a:r>
          </a:p>
          <a:p>
            <a:r>
              <a:rPr lang="en-US" dirty="0"/>
              <a:t>	</a:t>
            </a:r>
            <a:r>
              <a:rPr lang="en-US" sz="1400" dirty="0"/>
              <a:t>Business value of the app – pick less critical</a:t>
            </a:r>
          </a:p>
          <a:p>
            <a:r>
              <a:rPr lang="en-US" sz="1400" dirty="0"/>
              <a:t>	Pick common pattern app vs app being run unique-way</a:t>
            </a:r>
          </a:p>
          <a:p>
            <a:r>
              <a:rPr lang="en-US" sz="1400" dirty="0"/>
              <a:t>	Teams responsible for development, deployment and operations of the application.</a:t>
            </a:r>
          </a:p>
          <a:p>
            <a:pPr lvl="1"/>
            <a:r>
              <a:rPr lang="en-US" sz="1400" dirty="0"/>
              <a:t>	Number, type and scope of dependencies(focus on lowest dependencies, loosely coupled)</a:t>
            </a:r>
          </a:p>
          <a:p>
            <a:r>
              <a:rPr lang="en-US" sz="1400" dirty="0"/>
              <a:t>	Re-factoring effort</a:t>
            </a:r>
          </a:p>
          <a:p>
            <a:r>
              <a:rPr lang="en-US" sz="1400" dirty="0"/>
              <a:t>	Compliance, licensing and no-multi tenant requirement</a:t>
            </a:r>
          </a:p>
          <a:p>
            <a:r>
              <a:rPr lang="en-US" sz="1400" dirty="0"/>
              <a:t>	Availability, Reliability and latency of the application</a:t>
            </a:r>
          </a:p>
          <a:p>
            <a:pPr marL="342900" indent="-342900">
              <a:buAutoNum type="arabicPeriod"/>
            </a:pPr>
            <a:endParaRPr lang="en-US" b="0" i="0" dirty="0">
              <a:effectLst/>
              <a:latin typeface="AmazonEmber"/>
            </a:endParaRPr>
          </a:p>
        </p:txBody>
      </p:sp>
    </p:spTree>
    <p:extLst>
      <p:ext uri="{BB962C8B-B14F-4D97-AF65-F5344CB8AC3E}">
        <p14:creationId xmlns:p14="http://schemas.microsoft.com/office/powerpoint/2010/main" val="112068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43" y="164690"/>
            <a:ext cx="10972800" cy="915248"/>
          </a:xfrm>
        </p:spPr>
        <p:txBody>
          <a:bodyPr/>
          <a:lstStyle/>
          <a:p>
            <a:r>
              <a:rPr lang="en-US" dirty="0"/>
              <a:t> References</a:t>
            </a:r>
          </a:p>
        </p:txBody>
      </p:sp>
      <p:sp>
        <p:nvSpPr>
          <p:cNvPr id="5" name="TextBox 4"/>
          <p:cNvSpPr txBox="1"/>
          <p:nvPr/>
        </p:nvSpPr>
        <p:spPr>
          <a:xfrm>
            <a:off x="226143" y="749057"/>
            <a:ext cx="6764592" cy="5693866"/>
          </a:xfrm>
          <a:prstGeom prst="rect">
            <a:avLst/>
          </a:prstGeom>
          <a:noFill/>
        </p:spPr>
        <p:txBody>
          <a:bodyPr wrap="square" rtlCol="0">
            <a:spAutoFit/>
          </a:bodyPr>
          <a:lstStyle/>
          <a:p>
            <a:r>
              <a:rPr lang="en-US" sz="1400" dirty="0"/>
              <a:t>Networking: </a:t>
            </a:r>
          </a:p>
          <a:p>
            <a:r>
              <a:rPr lang="en-US" sz="1400" dirty="0">
                <a:hlinkClick r:id="rId2"/>
              </a:rPr>
              <a:t>https://aws.amazon.com/blogs/containers/de-mystifying-cluster-networking-for-amazon-eks-worker-nodes/</a:t>
            </a:r>
            <a:endParaRPr lang="en-US" sz="1400" dirty="0"/>
          </a:p>
          <a:p>
            <a:r>
              <a:rPr lang="en-US" sz="1400" dirty="0">
                <a:hlinkClick r:id="rId3"/>
              </a:rPr>
              <a:t>https://www.fairwinds.com/blog/how-to-deploy-multi-tiered-web-application-with-kubernetes</a:t>
            </a:r>
            <a:endParaRPr lang="en-US" sz="1400" dirty="0"/>
          </a:p>
          <a:p>
            <a:r>
              <a:rPr lang="en-US" sz="1400" dirty="0">
                <a:hlinkClick r:id="rId4"/>
              </a:rPr>
              <a:t>https://docs.aws.amazon.com/eks/latest/userguide/getting-started-eksctl.html</a:t>
            </a:r>
            <a:endParaRPr lang="en-US" sz="1400" dirty="0"/>
          </a:p>
          <a:p>
            <a:endParaRPr lang="en-US" sz="1400" dirty="0"/>
          </a:p>
          <a:p>
            <a:r>
              <a:rPr lang="en-US" sz="1400" dirty="0"/>
              <a:t>Deploy Dashboard, Deployment methods:</a:t>
            </a:r>
          </a:p>
          <a:p>
            <a:r>
              <a:rPr lang="en-US" sz="1400" dirty="0">
                <a:hlinkClick r:id="rId5"/>
              </a:rPr>
              <a:t>https://www.youtube.com/watch?v=CICS57XbS9A</a:t>
            </a:r>
            <a:endParaRPr lang="en-US" sz="1400" dirty="0"/>
          </a:p>
          <a:p>
            <a:r>
              <a:rPr lang="en-US" sz="1400" dirty="0">
                <a:hlinkClick r:id="rId6"/>
              </a:rPr>
              <a:t>https://www.cncf.io/wp-content/uploads/2020/08/CNCF-Presentation-Template-K8s-Deployment.pdf</a:t>
            </a:r>
            <a:endParaRPr lang="en-US" sz="1400" dirty="0"/>
          </a:p>
          <a:p>
            <a:endParaRPr lang="en-US" sz="1400" dirty="0"/>
          </a:p>
          <a:p>
            <a:r>
              <a:rPr lang="en-US" sz="1400" dirty="0"/>
              <a:t>EKS Service Limits</a:t>
            </a:r>
          </a:p>
          <a:p>
            <a:r>
              <a:rPr lang="en-US" sz="1400" dirty="0">
                <a:hlinkClick r:id="rId7"/>
              </a:rPr>
              <a:t>https://docs.aws.amazon.com/eks/latest/userguide/service-quotas.html</a:t>
            </a:r>
            <a:endParaRPr lang="en-US" sz="1400" dirty="0"/>
          </a:p>
          <a:p>
            <a:r>
              <a:rPr lang="en-US" sz="1400" dirty="0">
                <a:hlinkClick r:id="rId8"/>
              </a:rPr>
              <a:t>https://aws.amazon.com/blogs/containers/operating-a-multi-regional-stateless-application-using-amazon-eks/</a:t>
            </a:r>
            <a:endParaRPr lang="en-US" sz="1400" dirty="0"/>
          </a:p>
          <a:p>
            <a:endParaRPr lang="en-US" sz="1400" dirty="0"/>
          </a:p>
          <a:p>
            <a:r>
              <a:rPr lang="en-US" sz="1400" dirty="0"/>
              <a:t>Sample Yaml files and Diagrams:</a:t>
            </a:r>
          </a:p>
          <a:p>
            <a:r>
              <a:rPr lang="en-US" sz="1400" dirty="0">
                <a:hlinkClick r:id="rId9"/>
              </a:rPr>
              <a:t>https://eksctl.io/</a:t>
            </a:r>
            <a:endParaRPr lang="en-US" sz="1400" dirty="0"/>
          </a:p>
          <a:p>
            <a:r>
              <a:rPr lang="en-US" sz="1400" dirty="0">
                <a:hlinkClick r:id="rId10"/>
              </a:rPr>
              <a:t>https://github.com/weaveworks/eksctl/blob/main/examples/04-existing-vpc.yaml</a:t>
            </a:r>
            <a:endParaRPr lang="en-US" sz="1400" dirty="0"/>
          </a:p>
          <a:p>
            <a:r>
              <a:rPr lang="en-US" sz="1400" dirty="0">
                <a:hlinkClick r:id="rId11"/>
              </a:rPr>
              <a:t>https://blogs.tensult.com/2019/08/14/guide-to-setup-kubernetes-in-aws-eks-using-terraform-and-deploy-sample-applications/</a:t>
            </a:r>
            <a:endParaRPr lang="en-US" sz="1400" dirty="0"/>
          </a:p>
          <a:p>
            <a:r>
              <a:rPr lang="en-US" sz="1400" dirty="0">
                <a:hlinkClick r:id="rId12"/>
              </a:rPr>
              <a:t>https://aws.amazon.com/quickstart/architecture/amazon-eks/</a:t>
            </a:r>
            <a:endParaRPr lang="en-US" sz="1400" dirty="0">
              <a:hlinkClick r:id="rId13"/>
            </a:endParaRPr>
          </a:p>
          <a:p>
            <a:r>
              <a:rPr lang="en-US" sz="1400" dirty="0">
                <a:hlinkClick r:id="rId13"/>
              </a:rPr>
              <a:t>https://docs.aws.amazon.com/eks/latest/userguide/eks-networking.html</a:t>
            </a:r>
            <a:endParaRPr lang="en-US" sz="1400" dirty="0"/>
          </a:p>
        </p:txBody>
      </p:sp>
      <p:pic>
        <p:nvPicPr>
          <p:cNvPr id="3" name="Picture 2"/>
          <p:cNvPicPr>
            <a:picLocks noChangeAspect="1"/>
          </p:cNvPicPr>
          <p:nvPr/>
        </p:nvPicPr>
        <p:blipFill>
          <a:blip r:embed="rId14"/>
          <a:stretch>
            <a:fillRect/>
          </a:stretch>
        </p:blipFill>
        <p:spPr>
          <a:xfrm>
            <a:off x="6747634" y="1838630"/>
            <a:ext cx="5444366" cy="3063363"/>
          </a:xfrm>
          <a:prstGeom prst="rect">
            <a:avLst/>
          </a:prstGeom>
        </p:spPr>
      </p:pic>
    </p:spTree>
    <p:extLst>
      <p:ext uri="{BB962C8B-B14F-4D97-AF65-F5344CB8AC3E}">
        <p14:creationId xmlns:p14="http://schemas.microsoft.com/office/powerpoint/2010/main" val="30961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70736" y="162560"/>
            <a:ext cx="9961328" cy="5972185"/>
            <a:chOff x="1570736" y="162560"/>
            <a:chExt cx="9961328" cy="5972185"/>
          </a:xfrm>
        </p:grpSpPr>
        <p:sp>
          <p:nvSpPr>
            <p:cNvPr id="16" name="Rectangle 15">
              <a:extLst>
                <a:ext uri="{FF2B5EF4-FFF2-40B4-BE49-F238E27FC236}">
                  <a16:creationId xmlns:a16="http://schemas.microsoft.com/office/drawing/2014/main" id="{BB8CB79A-1EC8-8943-A3CE-424ED1D2DB25}"/>
                </a:ext>
              </a:extLst>
            </p:cNvPr>
            <p:cNvSpPr/>
            <p:nvPr/>
          </p:nvSpPr>
          <p:spPr>
            <a:xfrm>
              <a:off x="3466247" y="367791"/>
              <a:ext cx="7696528" cy="1960869"/>
            </a:xfrm>
            <a:prstGeom prst="rect">
              <a:avLst/>
            </a:prstGeom>
            <a:solidFill>
              <a:schemeClr val="bg1">
                <a:lumMod val="75000"/>
                <a:lumOff val="25000"/>
              </a:schemeClr>
            </a:solid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pic>
          <p:nvPicPr>
            <p:cNvPr id="4" name="Graphic 6">
              <a:extLst>
                <a:ext uri="{FF2B5EF4-FFF2-40B4-BE49-F238E27FC236}">
                  <a16:creationId xmlns:a16="http://schemas.microsoft.com/office/drawing/2014/main" id="{55DA4130-AC88-704C-8839-8A8E79067B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1090" y="1113613"/>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F2B03955-14A3-774F-A180-E0A09CF3E43E}"/>
                </a:ext>
              </a:extLst>
            </p:cNvPr>
            <p:cNvSpPr txBox="1">
              <a:spLocks noChangeArrowheads="1"/>
            </p:cNvSpPr>
            <p:nvPr/>
          </p:nvSpPr>
          <p:spPr bwMode="auto">
            <a:xfrm>
              <a:off x="2995046" y="1807119"/>
              <a:ext cx="2140857" cy="2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CodePipeline</a:t>
              </a:r>
            </a:p>
          </p:txBody>
        </p:sp>
        <p:pic>
          <p:nvPicPr>
            <p:cNvPr id="6" name="Graphic 21">
              <a:extLst>
                <a:ext uri="{FF2B5EF4-FFF2-40B4-BE49-F238E27FC236}">
                  <a16:creationId xmlns:a16="http://schemas.microsoft.com/office/drawing/2014/main" id="{27D25C71-B2F9-2F45-94B1-5CF5D82C45C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0167" y="542905"/>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2">
              <a:extLst>
                <a:ext uri="{FF2B5EF4-FFF2-40B4-BE49-F238E27FC236}">
                  <a16:creationId xmlns:a16="http://schemas.microsoft.com/office/drawing/2014/main" id="{F28A5CE6-8777-1D4E-BA78-D4513EEF95AB}"/>
                </a:ext>
              </a:extLst>
            </p:cNvPr>
            <p:cNvSpPr txBox="1">
              <a:spLocks noChangeArrowheads="1"/>
            </p:cNvSpPr>
            <p:nvPr/>
          </p:nvSpPr>
          <p:spPr bwMode="auto">
            <a:xfrm>
              <a:off x="3987804" y="1166878"/>
              <a:ext cx="2175706" cy="2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CodeCommit</a:t>
              </a:r>
            </a:p>
          </p:txBody>
        </p:sp>
        <p:sp>
          <p:nvSpPr>
            <p:cNvPr id="9" name="TextBox 24">
              <a:extLst>
                <a:ext uri="{FF2B5EF4-FFF2-40B4-BE49-F238E27FC236}">
                  <a16:creationId xmlns:a16="http://schemas.microsoft.com/office/drawing/2014/main" id="{44246AAA-1780-0845-BA87-1A9A3E986742}"/>
                </a:ext>
              </a:extLst>
            </p:cNvPr>
            <p:cNvSpPr txBox="1">
              <a:spLocks noChangeArrowheads="1"/>
            </p:cNvSpPr>
            <p:nvPr/>
          </p:nvSpPr>
          <p:spPr bwMode="auto">
            <a:xfrm>
              <a:off x="6234653" y="1225318"/>
              <a:ext cx="2186311" cy="2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ECR</a:t>
              </a:r>
            </a:p>
          </p:txBody>
        </p:sp>
        <p:pic>
          <p:nvPicPr>
            <p:cNvPr id="12" name="Graphic 19">
              <a:extLst>
                <a:ext uri="{FF2B5EF4-FFF2-40B4-BE49-F238E27FC236}">
                  <a16:creationId xmlns:a16="http://schemas.microsoft.com/office/drawing/2014/main" id="{C5C6A5FC-17D9-7F44-AECF-6D7163F1726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2330" y="552676"/>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BA67F1AC-BC8E-2C41-BB0A-71226F71B3A4}"/>
                </a:ext>
              </a:extLst>
            </p:cNvPr>
            <p:cNvSpPr txBox="1">
              <a:spLocks noChangeArrowheads="1"/>
            </p:cNvSpPr>
            <p:nvPr/>
          </p:nvSpPr>
          <p:spPr bwMode="auto">
            <a:xfrm>
              <a:off x="5039532" y="1196706"/>
              <a:ext cx="21878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CodeBuild</a:t>
              </a:r>
            </a:p>
          </p:txBody>
        </p:sp>
        <p:pic>
          <p:nvPicPr>
            <p:cNvPr id="14" name="Graphic 23">
              <a:extLst>
                <a:ext uri="{FF2B5EF4-FFF2-40B4-BE49-F238E27FC236}">
                  <a16:creationId xmlns:a16="http://schemas.microsoft.com/office/drawing/2014/main" id="{EA895166-C6BD-024E-82A3-501B052C3A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67327" y="561309"/>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33535DD0-00F1-7C4F-B061-F15D70FE1E14}"/>
                </a:ext>
              </a:extLst>
            </p:cNvPr>
            <p:cNvSpPr txBox="1">
              <a:spLocks noChangeArrowheads="1"/>
            </p:cNvSpPr>
            <p:nvPr/>
          </p:nvSpPr>
          <p:spPr bwMode="auto">
            <a:xfrm>
              <a:off x="7379880" y="1204514"/>
              <a:ext cx="2101465" cy="2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CodeDeploy Test</a:t>
              </a:r>
            </a:p>
          </p:txBody>
        </p:sp>
        <p:pic>
          <p:nvPicPr>
            <p:cNvPr id="17" name="Graphic 25">
              <a:extLst>
                <a:ext uri="{FF2B5EF4-FFF2-40B4-BE49-F238E27FC236}">
                  <a16:creationId xmlns:a16="http://schemas.microsoft.com/office/drawing/2014/main" id="{B8E3DA6C-3205-E840-935B-684AD2B185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66019" y="372751"/>
              <a:ext cx="315144" cy="29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3">
              <a:extLst>
                <a:ext uri="{FF2B5EF4-FFF2-40B4-BE49-F238E27FC236}">
                  <a16:creationId xmlns:a16="http://schemas.microsoft.com/office/drawing/2014/main" id="{5B3FC209-21E2-D345-AF5D-66A8BE8547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39621" y="522477"/>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7D9A20DD-4E3C-174D-B69A-69D6FCCB7ADB}"/>
                </a:ext>
              </a:extLst>
            </p:cNvPr>
            <p:cNvSpPr txBox="1">
              <a:spLocks noChangeArrowheads="1"/>
            </p:cNvSpPr>
            <p:nvPr/>
          </p:nvSpPr>
          <p:spPr bwMode="auto">
            <a:xfrm>
              <a:off x="9551203" y="1182928"/>
              <a:ext cx="177756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CodeDeploy Prod</a:t>
              </a:r>
            </a:p>
          </p:txBody>
        </p:sp>
        <p:pic>
          <p:nvPicPr>
            <p:cNvPr id="31" name="Graphic 20">
              <a:extLst>
                <a:ext uri="{FF2B5EF4-FFF2-40B4-BE49-F238E27FC236}">
                  <a16:creationId xmlns:a16="http://schemas.microsoft.com/office/drawing/2014/main" id="{A19261E7-0275-E54C-90E5-C11C8F92DEF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64182" y="561566"/>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45">
              <a:extLst>
                <a:ext uri="{FF2B5EF4-FFF2-40B4-BE49-F238E27FC236}">
                  <a16:creationId xmlns:a16="http://schemas.microsoft.com/office/drawing/2014/main" id="{AD4FE30F-FD31-6241-A1DB-DB9B40E064AE}"/>
                </a:ext>
              </a:extLst>
            </p:cNvPr>
            <p:cNvSpPr/>
            <p:nvPr/>
          </p:nvSpPr>
          <p:spPr bwMode="auto">
            <a:xfrm>
              <a:off x="1637373" y="162560"/>
              <a:ext cx="9894691" cy="597218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ysClr val="windowText" lastClr="000000"/>
                </a:solidFill>
                <a:latin typeface="Arial" panose="020B0604020202020204" pitchFamily="34" charset="0"/>
                <a:cs typeface="Arial" panose="020B0604020202020204" pitchFamily="34" charset="0"/>
              </a:endParaRPr>
            </a:p>
          </p:txBody>
        </p:sp>
        <p:pic>
          <p:nvPicPr>
            <p:cNvPr id="47" name="Graphic 8">
              <a:extLst>
                <a:ext uri="{FF2B5EF4-FFF2-40B4-BE49-F238E27FC236}">
                  <a16:creationId xmlns:a16="http://schemas.microsoft.com/office/drawing/2014/main" id="{B120AC81-A933-F344-BBAE-A6FF19E71A1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59966" y="184056"/>
              <a:ext cx="315144" cy="29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flipH="1">
              <a:off x="3072425" y="740953"/>
              <a:ext cx="314867" cy="29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8431" y="4441274"/>
              <a:ext cx="593594" cy="872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50"/>
            <p:cNvPicPr>
              <a:picLocks noChangeAspect="1"/>
            </p:cNvPicPr>
            <p:nvPr/>
          </p:nvPicPr>
          <p:blipFill>
            <a:blip r:embed="rId12"/>
            <a:stretch>
              <a:fillRect/>
            </a:stretch>
          </p:blipFill>
          <p:spPr>
            <a:xfrm>
              <a:off x="2583633" y="4315379"/>
              <a:ext cx="562318" cy="535109"/>
            </a:xfrm>
            <a:prstGeom prst="rect">
              <a:avLst/>
            </a:prstGeom>
          </p:spPr>
        </p:pic>
        <p:cxnSp>
          <p:nvCxnSpPr>
            <p:cNvPr id="81" name="Straight Arrow Connector 80"/>
            <p:cNvCxnSpPr>
              <a:stCxn id="43" idx="1"/>
              <a:endCxn id="6" idx="1"/>
            </p:cNvCxnSpPr>
            <p:nvPr/>
          </p:nvCxnSpPr>
          <p:spPr>
            <a:xfrm>
              <a:off x="3387292" y="886348"/>
              <a:ext cx="1282875" cy="259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V="1">
              <a:off x="5347153" y="858557"/>
              <a:ext cx="382259" cy="328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8777537" y="923002"/>
              <a:ext cx="431185" cy="558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12" idx="3"/>
              <a:endCxn id="31" idx="1"/>
            </p:cNvCxnSpPr>
            <p:nvPr/>
          </p:nvCxnSpPr>
          <p:spPr>
            <a:xfrm>
              <a:off x="6469585" y="898708"/>
              <a:ext cx="494597" cy="889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7689507" y="928583"/>
              <a:ext cx="419305" cy="714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795915" y="914965"/>
              <a:ext cx="478079" cy="6365"/>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rot="5552383">
              <a:off x="2021077" y="4869010"/>
              <a:ext cx="685662" cy="293743"/>
            </a:xfrm>
            <a:prstGeom prst="rect">
              <a:avLst/>
            </a:prstGeom>
            <a:noFill/>
          </p:spPr>
          <p:txBody>
            <a:bodyPr wrap="square" rtlCol="0">
              <a:spAutoFit/>
            </a:bodyPr>
            <a:lstStyle/>
            <a:p>
              <a:r>
                <a:rPr lang="en-US" sz="1400" dirty="0"/>
                <a:t>CGW</a:t>
              </a:r>
            </a:p>
          </p:txBody>
        </p:sp>
        <p:cxnSp>
          <p:nvCxnSpPr>
            <p:cNvPr id="42" name="Straight Connector 41"/>
            <p:cNvCxnSpPr/>
            <p:nvPr/>
          </p:nvCxnSpPr>
          <p:spPr>
            <a:xfrm>
              <a:off x="2262970" y="5225606"/>
              <a:ext cx="398507" cy="793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276122" y="4766916"/>
              <a:ext cx="428489" cy="3073"/>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82" name="TextBox 9">
              <a:extLst>
                <a:ext uri="{FF2B5EF4-FFF2-40B4-BE49-F238E27FC236}">
                  <a16:creationId xmlns:a16="http://schemas.microsoft.com/office/drawing/2014/main" id="{BC9F18C4-5E8B-9046-B410-7EA3F1394EAE}"/>
                </a:ext>
              </a:extLst>
            </p:cNvPr>
            <p:cNvSpPr txBox="1">
              <a:spLocks noChangeArrowheads="1"/>
            </p:cNvSpPr>
            <p:nvPr/>
          </p:nvSpPr>
          <p:spPr bwMode="auto">
            <a:xfrm>
              <a:off x="1570736" y="5334122"/>
              <a:ext cx="1006329" cy="2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DataCenter</a:t>
              </a:r>
            </a:p>
          </p:txBody>
        </p:sp>
        <p:sp>
          <p:nvSpPr>
            <p:cNvPr id="76" name="Diamond 75"/>
            <p:cNvSpPr/>
            <p:nvPr/>
          </p:nvSpPr>
          <p:spPr>
            <a:xfrm>
              <a:off x="9218371" y="510297"/>
              <a:ext cx="718633" cy="890768"/>
            </a:xfrm>
            <a:prstGeom prst="diamon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100" dirty="0">
                  <a:solidFill>
                    <a:schemeClr val="tx1"/>
                  </a:solidFill>
                </a:rPr>
                <a:t>QA</a:t>
              </a:r>
              <a:r>
                <a:rPr lang="en-US" sz="1200" dirty="0">
                  <a:solidFill>
                    <a:schemeClr val="tx1"/>
                  </a:solidFill>
                </a:rPr>
                <a:t> ?</a:t>
              </a:r>
            </a:p>
          </p:txBody>
        </p:sp>
        <p:grpSp>
          <p:nvGrpSpPr>
            <p:cNvPr id="8" name="Group 7"/>
            <p:cNvGrpSpPr/>
            <p:nvPr/>
          </p:nvGrpSpPr>
          <p:grpSpPr>
            <a:xfrm>
              <a:off x="3058140" y="2531593"/>
              <a:ext cx="8116925" cy="3316329"/>
              <a:chOff x="3088185" y="2412283"/>
              <a:chExt cx="8116925" cy="3316329"/>
            </a:xfrm>
          </p:grpSpPr>
          <p:sp>
            <p:nvSpPr>
              <p:cNvPr id="23" name="Rectangle 22">
                <a:extLst>
                  <a:ext uri="{FF2B5EF4-FFF2-40B4-BE49-F238E27FC236}">
                    <a16:creationId xmlns:a16="http://schemas.microsoft.com/office/drawing/2014/main" id="{D4A9DF71-FBAF-8143-B9E3-48E31149B626}"/>
                  </a:ext>
                </a:extLst>
              </p:cNvPr>
              <p:cNvSpPr/>
              <p:nvPr/>
            </p:nvSpPr>
            <p:spPr>
              <a:xfrm>
                <a:off x="3508582" y="2412283"/>
                <a:ext cx="7696528" cy="3316329"/>
              </a:xfrm>
              <a:prstGeom prst="rect">
                <a:avLst/>
              </a:prstGeom>
              <a:solidFill>
                <a:schemeClr val="bg1">
                  <a:lumMod val="75000"/>
                  <a:lumOff val="25000"/>
                </a:schemeClr>
              </a:solid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pic>
            <p:nvPicPr>
              <p:cNvPr id="10" name="Graphic 23">
                <a:extLst>
                  <a:ext uri="{FF2B5EF4-FFF2-40B4-BE49-F238E27FC236}">
                    <a16:creationId xmlns:a16="http://schemas.microsoft.com/office/drawing/2014/main" id="{4CBE7F14-6019-3F46-950E-36FC94DD3BF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8556" y="2497155"/>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9">
                <a:extLst>
                  <a:ext uri="{FF2B5EF4-FFF2-40B4-BE49-F238E27FC236}">
                    <a16:creationId xmlns:a16="http://schemas.microsoft.com/office/drawing/2014/main" id="{5518071A-523F-6A4B-90EE-1ABBC58BBF93}"/>
                  </a:ext>
                </a:extLst>
              </p:cNvPr>
              <p:cNvSpPr txBox="1">
                <a:spLocks noChangeArrowheads="1"/>
              </p:cNvSpPr>
              <p:nvPr/>
            </p:nvSpPr>
            <p:spPr bwMode="auto">
              <a:xfrm>
                <a:off x="7883848" y="3173676"/>
                <a:ext cx="727255" cy="2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EKS</a:t>
                </a:r>
              </a:p>
            </p:txBody>
          </p:sp>
          <p:sp>
            <p:nvSpPr>
              <p:cNvPr id="25" name="TextBox 9">
                <a:extLst>
                  <a:ext uri="{FF2B5EF4-FFF2-40B4-BE49-F238E27FC236}">
                    <a16:creationId xmlns:a16="http://schemas.microsoft.com/office/drawing/2014/main" id="{BC9F18C4-5E8B-9046-B410-7EA3F1394EAE}"/>
                  </a:ext>
                </a:extLst>
              </p:cNvPr>
              <p:cNvSpPr txBox="1">
                <a:spLocks noChangeArrowheads="1"/>
              </p:cNvSpPr>
              <p:nvPr/>
            </p:nvSpPr>
            <p:spPr bwMode="auto">
              <a:xfrm>
                <a:off x="3447478" y="5142571"/>
                <a:ext cx="21408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CodePipeline</a:t>
                </a:r>
              </a:p>
            </p:txBody>
          </p:sp>
          <p:pic>
            <p:nvPicPr>
              <p:cNvPr id="26" name="Graphic 10">
                <a:extLst>
                  <a:ext uri="{FF2B5EF4-FFF2-40B4-BE49-F238E27FC236}">
                    <a16:creationId xmlns:a16="http://schemas.microsoft.com/office/drawing/2014/main" id="{F8BBB44F-EE5A-1948-A02E-533154DED1A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85337" y="3621310"/>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0">
                <a:extLst>
                  <a:ext uri="{FF2B5EF4-FFF2-40B4-BE49-F238E27FC236}">
                    <a16:creationId xmlns:a16="http://schemas.microsoft.com/office/drawing/2014/main" id="{6500E361-0CDC-7145-9E53-11BA08FE2FB5}"/>
                  </a:ext>
                </a:extLst>
              </p:cNvPr>
              <p:cNvSpPr txBox="1">
                <a:spLocks noChangeArrowheads="1"/>
              </p:cNvSpPr>
              <p:nvPr/>
            </p:nvSpPr>
            <p:spPr bwMode="auto">
              <a:xfrm>
                <a:off x="7674729" y="4291351"/>
                <a:ext cx="737863" cy="2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Lambda</a:t>
                </a:r>
              </a:p>
            </p:txBody>
          </p:sp>
          <p:pic>
            <p:nvPicPr>
              <p:cNvPr id="28" name="Graphic 25">
                <a:extLst>
                  <a:ext uri="{FF2B5EF4-FFF2-40B4-BE49-F238E27FC236}">
                    <a16:creationId xmlns:a16="http://schemas.microsoft.com/office/drawing/2014/main" id="{8E75E0D0-DF12-A548-BCBB-3205E415E1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42988" y="2419168"/>
                <a:ext cx="315144" cy="29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20">
                <a:extLst>
                  <a:ext uri="{FF2B5EF4-FFF2-40B4-BE49-F238E27FC236}">
                    <a16:creationId xmlns:a16="http://schemas.microsoft.com/office/drawing/2014/main" id="{E4881903-2621-D746-AA6F-32BC2C9C301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95063" y="2465944"/>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2">
                <a:extLst>
                  <a:ext uri="{FF2B5EF4-FFF2-40B4-BE49-F238E27FC236}">
                    <a16:creationId xmlns:a16="http://schemas.microsoft.com/office/drawing/2014/main" id="{CE17C6D4-9FFB-704F-B703-96AEE4356824}"/>
                  </a:ext>
                </a:extLst>
              </p:cNvPr>
              <p:cNvSpPr txBox="1">
                <a:spLocks noChangeArrowheads="1"/>
              </p:cNvSpPr>
              <p:nvPr/>
            </p:nvSpPr>
            <p:spPr bwMode="auto">
              <a:xfrm>
                <a:off x="6612696" y="3134649"/>
                <a:ext cx="727255" cy="2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ECR</a:t>
                </a:r>
              </a:p>
            </p:txBody>
          </p:sp>
          <p:pic>
            <p:nvPicPr>
              <p:cNvPr id="36" name="Graphic 21">
                <a:extLst>
                  <a:ext uri="{FF2B5EF4-FFF2-40B4-BE49-F238E27FC236}">
                    <a16:creationId xmlns:a16="http://schemas.microsoft.com/office/drawing/2014/main" id="{B69915AA-E678-964E-ABB0-01AC21817A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92574" y="3627381"/>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19">
                <a:extLst>
                  <a:ext uri="{FF2B5EF4-FFF2-40B4-BE49-F238E27FC236}">
                    <a16:creationId xmlns:a16="http://schemas.microsoft.com/office/drawing/2014/main" id="{67594049-3679-9940-92F8-7523252A3C2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3960" y="3608557"/>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
                <a:extLst>
                  <a:ext uri="{FF2B5EF4-FFF2-40B4-BE49-F238E27FC236}">
                    <a16:creationId xmlns:a16="http://schemas.microsoft.com/office/drawing/2014/main" id="{A774A843-E5A7-A347-B723-22240AEB3EA9}"/>
                  </a:ext>
                </a:extLst>
              </p:cNvPr>
              <p:cNvSpPr txBox="1">
                <a:spLocks noChangeArrowheads="1"/>
              </p:cNvSpPr>
              <p:nvPr/>
            </p:nvSpPr>
            <p:spPr bwMode="auto">
              <a:xfrm>
                <a:off x="5903072" y="4282003"/>
                <a:ext cx="1809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CodeBuild</a:t>
                </a:r>
              </a:p>
            </p:txBody>
          </p:sp>
          <p:pic>
            <p:nvPicPr>
              <p:cNvPr id="40" name="Graphic 8">
                <a:extLst>
                  <a:ext uri="{FF2B5EF4-FFF2-40B4-BE49-F238E27FC236}">
                    <a16:creationId xmlns:a16="http://schemas.microsoft.com/office/drawing/2014/main" id="{42DDC4B5-1CEB-C54A-B800-0D485053C69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234684" y="2521785"/>
                <a:ext cx="705476"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9">
                <a:extLst>
                  <a:ext uri="{FF2B5EF4-FFF2-40B4-BE49-F238E27FC236}">
                    <a16:creationId xmlns:a16="http://schemas.microsoft.com/office/drawing/2014/main" id="{9406574D-F535-334E-BFAF-5BED87F14837}"/>
                  </a:ext>
                </a:extLst>
              </p:cNvPr>
              <p:cNvSpPr txBox="1">
                <a:spLocks noChangeArrowheads="1"/>
              </p:cNvSpPr>
              <p:nvPr/>
            </p:nvSpPr>
            <p:spPr bwMode="auto">
              <a:xfrm>
                <a:off x="10237754" y="3254788"/>
                <a:ext cx="727255" cy="25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S3</a:t>
                </a:r>
              </a:p>
            </p:txBody>
          </p:sp>
          <p:pic>
            <p:nvPicPr>
              <p:cNvPr id="44" name="Graphic 5">
                <a:extLst>
                  <a:ext uri="{FF2B5EF4-FFF2-40B4-BE49-F238E27FC236}">
                    <a16:creationId xmlns:a16="http://schemas.microsoft.com/office/drawing/2014/main" id="{C6DECD3A-948D-EB42-ADD5-354E68372E5A}"/>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067775" y="2515966"/>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6">
                <a:extLst>
                  <a:ext uri="{FF2B5EF4-FFF2-40B4-BE49-F238E27FC236}">
                    <a16:creationId xmlns:a16="http://schemas.microsoft.com/office/drawing/2014/main" id="{07B7D8CD-0787-8E47-A52D-7C2310123129}"/>
                  </a:ext>
                </a:extLst>
              </p:cNvPr>
              <p:cNvSpPr txBox="1">
                <a:spLocks noChangeArrowheads="1"/>
              </p:cNvSpPr>
              <p:nvPr/>
            </p:nvSpPr>
            <p:spPr bwMode="auto">
              <a:xfrm>
                <a:off x="8714156" y="3205080"/>
                <a:ext cx="14761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CLI/Kubectl/eksctl</a:t>
                </a:r>
              </a:p>
            </p:txBody>
          </p:sp>
          <p:sp>
            <p:nvSpPr>
              <p:cNvPr id="48" name="Rectangle 47">
                <a:extLst>
                  <a:ext uri="{FF2B5EF4-FFF2-40B4-BE49-F238E27FC236}">
                    <a16:creationId xmlns:a16="http://schemas.microsoft.com/office/drawing/2014/main" id="{35DDFBF6-ACBA-AE45-B275-9038DCEA7F30}"/>
                  </a:ext>
                </a:extLst>
              </p:cNvPr>
              <p:cNvSpPr/>
              <p:nvPr/>
            </p:nvSpPr>
            <p:spPr>
              <a:xfrm>
                <a:off x="4680966" y="3510824"/>
                <a:ext cx="4093280" cy="110548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flipH="1">
                <a:off x="3136866" y="3802831"/>
                <a:ext cx="314867" cy="290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Straight Arrow Connector 53"/>
              <p:cNvCxnSpPr/>
              <p:nvPr/>
            </p:nvCxnSpPr>
            <p:spPr>
              <a:xfrm>
                <a:off x="3475264" y="3967342"/>
                <a:ext cx="1507027" cy="19693"/>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38" idx="1"/>
              </p:cNvCxnSpPr>
              <p:nvPr/>
            </p:nvCxnSpPr>
            <p:spPr>
              <a:xfrm>
                <a:off x="5700341" y="3948225"/>
                <a:ext cx="713619" cy="6365"/>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38" idx="3"/>
                <a:endCxn id="26" idx="1"/>
              </p:cNvCxnSpPr>
              <p:nvPr/>
            </p:nvCxnSpPr>
            <p:spPr>
              <a:xfrm>
                <a:off x="7141215" y="3954590"/>
                <a:ext cx="544122" cy="1275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38" idx="0"/>
                <a:endCxn id="32" idx="2"/>
              </p:cNvCxnSpPr>
              <p:nvPr/>
            </p:nvCxnSpPr>
            <p:spPr>
              <a:xfrm flipH="1" flipV="1">
                <a:off x="6758691" y="3158009"/>
                <a:ext cx="18896" cy="45054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10" idx="1"/>
              </p:cNvCxnSpPr>
              <p:nvPr/>
            </p:nvCxnSpPr>
            <p:spPr>
              <a:xfrm flipV="1">
                <a:off x="7145298" y="2843188"/>
                <a:ext cx="533258" cy="5551"/>
              </a:xfrm>
              <a:prstGeom prst="straightConnector1">
                <a:avLst/>
              </a:prstGeom>
              <a:ln w="12700">
                <a:solidFill>
                  <a:schemeClr val="accent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26" idx="0"/>
                <a:endCxn id="10" idx="2"/>
              </p:cNvCxnSpPr>
              <p:nvPr/>
            </p:nvCxnSpPr>
            <p:spPr>
              <a:xfrm flipH="1" flipV="1">
                <a:off x="8042183" y="3189221"/>
                <a:ext cx="6781" cy="432089"/>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0" name="TextBox 11">
                <a:extLst>
                  <a:ext uri="{FF2B5EF4-FFF2-40B4-BE49-F238E27FC236}">
                    <a16:creationId xmlns:a16="http://schemas.microsoft.com/office/drawing/2014/main" id="{A774A843-E5A7-A347-B723-22240AEB3EA9}"/>
                  </a:ext>
                </a:extLst>
              </p:cNvPr>
              <p:cNvSpPr txBox="1">
                <a:spLocks noChangeArrowheads="1"/>
              </p:cNvSpPr>
              <p:nvPr/>
            </p:nvSpPr>
            <p:spPr bwMode="auto">
              <a:xfrm>
                <a:off x="4309959" y="4282314"/>
                <a:ext cx="2187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CodeCommit</a:t>
                </a:r>
              </a:p>
            </p:txBody>
          </p:sp>
          <p:cxnSp>
            <p:nvCxnSpPr>
              <p:cNvPr id="3" name="Straight Connector 2"/>
              <p:cNvCxnSpPr>
                <a:stCxn id="44" idx="3"/>
                <a:endCxn id="40" idx="1"/>
              </p:cNvCxnSpPr>
              <p:nvPr/>
            </p:nvCxnSpPr>
            <p:spPr>
              <a:xfrm>
                <a:off x="9795030" y="2861999"/>
                <a:ext cx="439654" cy="5818"/>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4" idx="1"/>
                <a:endCxn id="10" idx="3"/>
              </p:cNvCxnSpPr>
              <p:nvPr/>
            </p:nvCxnSpPr>
            <p:spPr>
              <a:xfrm flipH="1" flipV="1">
                <a:off x="8405811" y="2843188"/>
                <a:ext cx="661964" cy="1881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rot="5552383">
                <a:off x="3115018" y="4778699"/>
                <a:ext cx="685662" cy="293743"/>
              </a:xfrm>
              <a:prstGeom prst="rect">
                <a:avLst/>
              </a:prstGeom>
              <a:noFill/>
            </p:spPr>
            <p:txBody>
              <a:bodyPr wrap="square" rtlCol="0">
                <a:spAutoFit/>
              </a:bodyPr>
              <a:lstStyle/>
              <a:p>
                <a:r>
                  <a:rPr lang="en-US" sz="1400" dirty="0"/>
                  <a:t>VPG</a:t>
                </a:r>
              </a:p>
            </p:txBody>
          </p:sp>
          <p:cxnSp>
            <p:nvCxnSpPr>
              <p:cNvPr id="74" name="Straight Connector 73"/>
              <p:cNvCxnSpPr/>
              <p:nvPr/>
            </p:nvCxnSpPr>
            <p:spPr>
              <a:xfrm>
                <a:off x="3088185" y="4643499"/>
                <a:ext cx="447468" cy="6096"/>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3140793" y="5098248"/>
                <a:ext cx="402195" cy="298"/>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pic>
            <p:nvPicPr>
              <p:cNvPr id="108"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976239" y="5155689"/>
                <a:ext cx="436353" cy="415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957860" y="4685788"/>
                <a:ext cx="426238" cy="35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1" name="Straight Arrow Connector 120"/>
              <p:cNvCxnSpPr/>
              <p:nvPr/>
            </p:nvCxnSpPr>
            <p:spPr>
              <a:xfrm flipH="1">
                <a:off x="8167473" y="4439334"/>
                <a:ext cx="3506" cy="345264"/>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a:off x="8155074" y="4974004"/>
                <a:ext cx="5168" cy="271325"/>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4" name="Graphic 6">
                <a:extLst>
                  <a:ext uri="{FF2B5EF4-FFF2-40B4-BE49-F238E27FC236}">
                    <a16:creationId xmlns:a16="http://schemas.microsoft.com/office/drawing/2014/main" id="{CB184BDA-5E2F-584F-BC00-537EAD149B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4414" y="4463624"/>
                <a:ext cx="727255" cy="69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3"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624489" y="4872326"/>
              <a:ext cx="490903" cy="46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2300813" y="4141913"/>
              <a:ext cx="114440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100" dirty="0">
                  <a:solidFill>
                    <a:prstClr val="white"/>
                  </a:solidFill>
                  <a:latin typeface="Arial" panose="020B0604020202020204" pitchFamily="34" charset="0"/>
                  <a:ea typeface="Amazon Ember" panose="020B0603020204020204" pitchFamily="34" charset="0"/>
                  <a:cs typeface="Arial" panose="020B0604020202020204" pitchFamily="34" charset="0"/>
                </a:rPr>
                <a:t>VPN</a:t>
              </a:r>
            </a:p>
          </p:txBody>
        </p:sp>
        <p:sp>
          <p:nvSpPr>
            <p:cNvPr id="78"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2214200" y="5290480"/>
              <a:ext cx="14099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100" dirty="0">
                  <a:solidFill>
                    <a:prstClr val="white"/>
                  </a:solidFill>
                  <a:latin typeface="Arial" panose="020B0604020202020204" pitchFamily="34" charset="0"/>
                  <a:ea typeface="Amazon Ember" panose="020B0603020204020204" pitchFamily="34" charset="0"/>
                  <a:cs typeface="Arial" panose="020B0604020202020204" pitchFamily="34" charset="0"/>
                </a:rPr>
                <a:t>AWS Direct Connect</a:t>
              </a:r>
            </a:p>
          </p:txBody>
        </p:sp>
        <p:sp>
          <p:nvSpPr>
            <p:cNvPr id="71" name="TextBox 70"/>
            <p:cNvSpPr txBox="1"/>
            <p:nvPr/>
          </p:nvSpPr>
          <p:spPr>
            <a:xfrm>
              <a:off x="6187572" y="4813334"/>
              <a:ext cx="1722371" cy="923330"/>
            </a:xfrm>
            <a:prstGeom prst="rect">
              <a:avLst/>
            </a:prstGeom>
            <a:noFill/>
            <a:ln w="15875">
              <a:solidFill>
                <a:srgbClr val="00B050"/>
              </a:solidFill>
            </a:ln>
          </p:spPr>
          <p:txBody>
            <a:bodyPr wrap="square" rtlCol="0">
              <a:spAutoFit/>
            </a:bodyPr>
            <a:lstStyle/>
            <a:p>
              <a:r>
                <a:rPr lang="en-US" sz="900" dirty="0"/>
                <a:t>Lambda function is assigned an IAM role, that has the ability to decrypt the Kubernetes clusters secrets which are stored in parameter store</a:t>
              </a:r>
            </a:p>
          </p:txBody>
        </p:sp>
        <p:sp>
          <p:nvSpPr>
            <p:cNvPr id="72" name="TextBox 71"/>
            <p:cNvSpPr txBox="1"/>
            <p:nvPr/>
          </p:nvSpPr>
          <p:spPr>
            <a:xfrm>
              <a:off x="5788474" y="3804247"/>
              <a:ext cx="290464" cy="307777"/>
            </a:xfrm>
            <a:prstGeom prst="rect">
              <a:avLst/>
            </a:prstGeom>
            <a:noFill/>
          </p:spPr>
          <p:txBody>
            <a:bodyPr wrap="none" rtlCol="0">
              <a:spAutoFit/>
            </a:bodyPr>
            <a:lstStyle/>
            <a:p>
              <a:r>
                <a:rPr lang="en-US" sz="1400" dirty="0"/>
                <a:t>2</a:t>
              </a:r>
            </a:p>
          </p:txBody>
        </p:sp>
        <p:sp>
          <p:nvSpPr>
            <p:cNvPr id="79" name="TextBox 78"/>
            <p:cNvSpPr txBox="1"/>
            <p:nvPr/>
          </p:nvSpPr>
          <p:spPr>
            <a:xfrm>
              <a:off x="4417770" y="3870458"/>
              <a:ext cx="290464" cy="307777"/>
            </a:xfrm>
            <a:prstGeom prst="rect">
              <a:avLst/>
            </a:prstGeom>
            <a:noFill/>
          </p:spPr>
          <p:txBody>
            <a:bodyPr wrap="none" rtlCol="0">
              <a:spAutoFit/>
            </a:bodyPr>
            <a:lstStyle/>
            <a:p>
              <a:r>
                <a:rPr lang="en-US" sz="1400" dirty="0"/>
                <a:t>1</a:t>
              </a:r>
            </a:p>
          </p:txBody>
        </p:sp>
        <p:sp>
          <p:nvSpPr>
            <p:cNvPr id="83" name="TextBox 82"/>
            <p:cNvSpPr txBox="1"/>
            <p:nvPr/>
          </p:nvSpPr>
          <p:spPr>
            <a:xfrm>
              <a:off x="7186278" y="3778875"/>
              <a:ext cx="290464" cy="307777"/>
            </a:xfrm>
            <a:prstGeom prst="rect">
              <a:avLst/>
            </a:prstGeom>
            <a:noFill/>
          </p:spPr>
          <p:txBody>
            <a:bodyPr wrap="none" rtlCol="0">
              <a:spAutoFit/>
            </a:bodyPr>
            <a:lstStyle/>
            <a:p>
              <a:r>
                <a:rPr lang="en-US" sz="1400" dirty="0"/>
                <a:t>4</a:t>
              </a:r>
            </a:p>
          </p:txBody>
        </p:sp>
        <p:sp>
          <p:nvSpPr>
            <p:cNvPr id="85" name="TextBox 84"/>
            <p:cNvSpPr txBox="1"/>
            <p:nvPr/>
          </p:nvSpPr>
          <p:spPr>
            <a:xfrm>
              <a:off x="6500342" y="3347431"/>
              <a:ext cx="290464" cy="307777"/>
            </a:xfrm>
            <a:prstGeom prst="rect">
              <a:avLst/>
            </a:prstGeom>
            <a:noFill/>
          </p:spPr>
          <p:txBody>
            <a:bodyPr wrap="none" rtlCol="0">
              <a:spAutoFit/>
            </a:bodyPr>
            <a:lstStyle/>
            <a:p>
              <a:r>
                <a:rPr lang="en-US" sz="1400" dirty="0"/>
                <a:t>3</a:t>
              </a:r>
            </a:p>
          </p:txBody>
        </p:sp>
        <p:sp>
          <p:nvSpPr>
            <p:cNvPr id="88" name="TextBox 87"/>
            <p:cNvSpPr txBox="1"/>
            <p:nvPr/>
          </p:nvSpPr>
          <p:spPr>
            <a:xfrm>
              <a:off x="7779680" y="3364987"/>
              <a:ext cx="290464" cy="307777"/>
            </a:xfrm>
            <a:prstGeom prst="rect">
              <a:avLst/>
            </a:prstGeom>
            <a:noFill/>
          </p:spPr>
          <p:txBody>
            <a:bodyPr wrap="none" rtlCol="0">
              <a:spAutoFit/>
            </a:bodyPr>
            <a:lstStyle/>
            <a:p>
              <a:r>
                <a:rPr lang="en-US" sz="1400" dirty="0"/>
                <a:t>5</a:t>
              </a:r>
            </a:p>
          </p:txBody>
        </p:sp>
        <p:sp>
          <p:nvSpPr>
            <p:cNvPr id="89" name="TextBox 88"/>
            <p:cNvSpPr txBox="1"/>
            <p:nvPr/>
          </p:nvSpPr>
          <p:spPr>
            <a:xfrm>
              <a:off x="7134395" y="2710337"/>
              <a:ext cx="290464" cy="307777"/>
            </a:xfrm>
            <a:prstGeom prst="rect">
              <a:avLst/>
            </a:prstGeom>
            <a:noFill/>
          </p:spPr>
          <p:txBody>
            <a:bodyPr wrap="none" rtlCol="0">
              <a:spAutoFit/>
            </a:bodyPr>
            <a:lstStyle/>
            <a:p>
              <a:r>
                <a:rPr lang="en-US" sz="1400" dirty="0"/>
                <a:t>6</a:t>
              </a:r>
            </a:p>
          </p:txBody>
        </p:sp>
      </p:grpSp>
    </p:spTree>
    <p:extLst>
      <p:ext uri="{BB962C8B-B14F-4D97-AF65-F5344CB8AC3E}">
        <p14:creationId xmlns:p14="http://schemas.microsoft.com/office/powerpoint/2010/main" val="370619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341" y="367349"/>
            <a:ext cx="10972800" cy="494944"/>
          </a:xfrm>
        </p:spPr>
        <p:txBody>
          <a:bodyPr/>
          <a:lstStyle/>
          <a:p>
            <a:r>
              <a:rPr lang="en-US" dirty="0"/>
              <a:t>SA flywheel</a:t>
            </a:r>
          </a:p>
        </p:txBody>
      </p:sp>
      <p:grpSp>
        <p:nvGrpSpPr>
          <p:cNvPr id="48" name="Group 47"/>
          <p:cNvGrpSpPr/>
          <p:nvPr/>
        </p:nvGrpSpPr>
        <p:grpSpPr>
          <a:xfrm>
            <a:off x="1510748" y="1054565"/>
            <a:ext cx="9262079" cy="4790049"/>
            <a:chOff x="1510748" y="1271386"/>
            <a:chExt cx="9262079" cy="4790049"/>
          </a:xfrm>
        </p:grpSpPr>
        <p:sp>
          <p:nvSpPr>
            <p:cNvPr id="91" name="TextBox 90"/>
            <p:cNvSpPr txBox="1"/>
            <p:nvPr/>
          </p:nvSpPr>
          <p:spPr>
            <a:xfrm>
              <a:off x="2573509" y="3329225"/>
              <a:ext cx="1740060" cy="379656"/>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effectLst/>
                  <a:uLnTx/>
                  <a:uFillTx/>
                  <a:latin typeface="Amazon Ember"/>
                  <a:ea typeface="+mn-ea"/>
                  <a:cs typeface="+mn-cs"/>
                </a:rPr>
                <a:t>Commit</a:t>
              </a:r>
            </a:p>
          </p:txBody>
        </p:sp>
        <p:cxnSp>
          <p:nvCxnSpPr>
            <p:cNvPr id="5" name="Straight Connector 4"/>
            <p:cNvCxnSpPr/>
            <p:nvPr/>
          </p:nvCxnSpPr>
          <p:spPr>
            <a:xfrm>
              <a:off x="1510748" y="1319809"/>
              <a:ext cx="0" cy="4741626"/>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0761470" y="1319809"/>
              <a:ext cx="11357" cy="4741626"/>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773360" y="1566199"/>
              <a:ext cx="2726" cy="3297193"/>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8758767" y="1319809"/>
              <a:ext cx="7533" cy="3217438"/>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6592276" y="1319809"/>
              <a:ext cx="0" cy="2130401"/>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88328" y="1271386"/>
              <a:ext cx="1313129" cy="379656"/>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867" b="1" dirty="0">
                  <a:latin typeface="Amazon Ember"/>
                </a:rPr>
                <a:t>Selection</a:t>
              </a:r>
              <a:endParaRPr kumimoji="0" lang="en-US" sz="1867" b="1" i="0" u="none" strike="noStrike" kern="1200" cap="none" spc="0" normalizeH="0" baseline="0" noProof="0" dirty="0">
                <a:ln>
                  <a:noFill/>
                </a:ln>
                <a:effectLst/>
                <a:uLnTx/>
                <a:uFillTx/>
                <a:latin typeface="Amazon Ember"/>
                <a:ea typeface="+mn-ea"/>
                <a:cs typeface="+mn-cs"/>
              </a:endParaRPr>
            </a:p>
          </p:txBody>
        </p:sp>
        <p:sp>
          <p:nvSpPr>
            <p:cNvPr id="31" name="TextBox 30"/>
            <p:cNvSpPr txBox="1"/>
            <p:nvPr/>
          </p:nvSpPr>
          <p:spPr>
            <a:xfrm>
              <a:off x="3959476" y="1271386"/>
              <a:ext cx="1726457" cy="379656"/>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867" b="1" dirty="0">
                  <a:latin typeface="Amazon Ember"/>
                </a:rPr>
                <a:t>Onboarding</a:t>
              </a:r>
              <a:endParaRPr kumimoji="0" lang="en-US" sz="1867" b="1" i="0" u="none" strike="noStrike" kern="1200" cap="none" spc="0" normalizeH="0" baseline="0" noProof="0" dirty="0">
                <a:ln>
                  <a:noFill/>
                </a:ln>
                <a:effectLst/>
                <a:uLnTx/>
                <a:uFillTx/>
                <a:latin typeface="Amazon Ember"/>
                <a:ea typeface="+mn-ea"/>
                <a:cs typeface="+mn-cs"/>
              </a:endParaRPr>
            </a:p>
          </p:txBody>
        </p:sp>
        <p:sp>
          <p:nvSpPr>
            <p:cNvPr id="32" name="TextBox 31"/>
            <p:cNvSpPr txBox="1"/>
            <p:nvPr/>
          </p:nvSpPr>
          <p:spPr>
            <a:xfrm>
              <a:off x="7272831" y="1271386"/>
              <a:ext cx="1313129" cy="379656"/>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867" b="1" noProof="0" dirty="0">
                  <a:latin typeface="Amazon Ember"/>
                </a:rPr>
                <a:t>Use</a:t>
              </a:r>
              <a:endParaRPr kumimoji="0" lang="en-US" sz="1867" b="1" i="0" u="none" strike="noStrike" kern="1200" cap="none" spc="0" normalizeH="0" baseline="0" noProof="0" dirty="0">
                <a:ln>
                  <a:noFill/>
                </a:ln>
                <a:effectLst/>
                <a:uLnTx/>
                <a:uFillTx/>
                <a:latin typeface="Amazon Ember"/>
                <a:ea typeface="+mn-ea"/>
                <a:cs typeface="+mn-cs"/>
              </a:endParaRPr>
            </a:p>
          </p:txBody>
        </p:sp>
        <p:sp>
          <p:nvSpPr>
            <p:cNvPr id="33" name="TextBox 32"/>
            <p:cNvSpPr txBox="1"/>
            <p:nvPr/>
          </p:nvSpPr>
          <p:spPr>
            <a:xfrm>
              <a:off x="9100232" y="1271386"/>
              <a:ext cx="1452615" cy="379656"/>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867" b="1" noProof="0" dirty="0">
                  <a:latin typeface="Amazon Ember"/>
                </a:rPr>
                <a:t>Expansion</a:t>
              </a:r>
              <a:endParaRPr kumimoji="0" lang="en-US" sz="1867" b="1" i="0" u="none" strike="noStrike" kern="1200" cap="none" spc="0" normalizeH="0" baseline="0" noProof="0" dirty="0">
                <a:ln>
                  <a:noFill/>
                </a:ln>
                <a:effectLst/>
                <a:uLnTx/>
                <a:uFillTx/>
                <a:latin typeface="Amazon Ember"/>
                <a:ea typeface="+mn-ea"/>
                <a:cs typeface="+mn-cs"/>
              </a:endParaRPr>
            </a:p>
          </p:txBody>
        </p:sp>
        <p:cxnSp>
          <p:nvCxnSpPr>
            <p:cNvPr id="10" name="Straight Arrow Connector 9"/>
            <p:cNvCxnSpPr/>
            <p:nvPr/>
          </p:nvCxnSpPr>
          <p:spPr>
            <a:xfrm>
              <a:off x="1510748" y="3797247"/>
              <a:ext cx="3262614" cy="11181"/>
            </a:xfrm>
            <a:prstGeom prst="straightConnector1">
              <a:avLst/>
            </a:prstGeom>
            <a:ln w="19050">
              <a:solidFill>
                <a:srgbClr val="00B0F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8766300" y="3797247"/>
              <a:ext cx="1995169" cy="0"/>
            </a:xfrm>
            <a:prstGeom prst="straightConnector1">
              <a:avLst/>
            </a:prstGeom>
            <a:ln w="19050">
              <a:solidFill>
                <a:srgbClr val="00B0F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p:cNvSpPr/>
            <p:nvPr/>
          </p:nvSpPr>
          <p:spPr>
            <a:xfrm>
              <a:off x="9232503" y="3642710"/>
              <a:ext cx="951613" cy="241133"/>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1"/>
                  </a:solidFill>
                </a:rPr>
                <a:t>Sales</a:t>
              </a:r>
            </a:p>
          </p:txBody>
        </p:sp>
        <p:cxnSp>
          <p:nvCxnSpPr>
            <p:cNvPr id="42" name="Straight Arrow Connector 41"/>
            <p:cNvCxnSpPr/>
            <p:nvPr/>
          </p:nvCxnSpPr>
          <p:spPr>
            <a:xfrm>
              <a:off x="1510748" y="5359179"/>
              <a:ext cx="9250721" cy="45002"/>
            </a:xfrm>
            <a:prstGeom prst="straightConnector1">
              <a:avLst/>
            </a:prstGeom>
            <a:ln w="19050">
              <a:solidFill>
                <a:schemeClr val="accent3"/>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44" name="Rounded Rectangle 43"/>
            <p:cNvSpPr/>
            <p:nvPr/>
          </p:nvSpPr>
          <p:spPr>
            <a:xfrm>
              <a:off x="5100024" y="5251426"/>
              <a:ext cx="2290713" cy="249547"/>
            </a:xfrm>
            <a:prstGeom prst="round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1"/>
                  </a:solidFill>
                </a:rPr>
                <a:t>Customer Success</a:t>
              </a:r>
            </a:p>
          </p:txBody>
        </p:sp>
        <p:cxnSp>
          <p:nvCxnSpPr>
            <p:cNvPr id="45" name="Straight Arrow Connector 44"/>
            <p:cNvCxnSpPr/>
            <p:nvPr/>
          </p:nvCxnSpPr>
          <p:spPr>
            <a:xfrm>
              <a:off x="1510748" y="5812403"/>
              <a:ext cx="9250721" cy="103367"/>
            </a:xfrm>
            <a:prstGeom prst="straightConnector1">
              <a:avLst/>
            </a:prstGeom>
            <a:ln w="19050">
              <a:solidFill>
                <a:schemeClr val="bg1">
                  <a:lumMod val="50000"/>
                  <a:lumOff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4773021" y="4360630"/>
              <a:ext cx="4003654" cy="2145"/>
            </a:xfrm>
            <a:prstGeom prst="straightConnector1">
              <a:avLst/>
            </a:prstGeom>
            <a:ln w="19050">
              <a:solidFill>
                <a:schemeClr val="accent2"/>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p:nvPr/>
          </p:nvSpPr>
          <p:spPr>
            <a:xfrm>
              <a:off x="5100024" y="5726308"/>
              <a:ext cx="2290713" cy="255592"/>
            </a:xfrm>
            <a:prstGeom prst="roundRect">
              <a:avLst/>
            </a:prstGeom>
            <a:solidFill>
              <a:schemeClr val="bg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1"/>
                  </a:solidFill>
                </a:rPr>
                <a:t>Marketing</a:t>
              </a:r>
            </a:p>
          </p:txBody>
        </p:sp>
        <p:sp>
          <p:nvSpPr>
            <p:cNvPr id="54" name="Rounded Rectangle 53"/>
            <p:cNvSpPr/>
            <p:nvPr/>
          </p:nvSpPr>
          <p:spPr>
            <a:xfrm>
              <a:off x="5793479" y="4273680"/>
              <a:ext cx="2114620" cy="231763"/>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1"/>
                  </a:solidFill>
                </a:rPr>
                <a:t>ProServ, Partner</a:t>
              </a:r>
            </a:p>
          </p:txBody>
        </p:sp>
        <p:cxnSp>
          <p:nvCxnSpPr>
            <p:cNvPr id="55" name="Straight Arrow Connector 54"/>
            <p:cNvCxnSpPr/>
            <p:nvPr/>
          </p:nvCxnSpPr>
          <p:spPr>
            <a:xfrm>
              <a:off x="4753371" y="4787073"/>
              <a:ext cx="6008098" cy="50762"/>
            </a:xfrm>
            <a:prstGeom prst="straightConnector1">
              <a:avLst/>
            </a:prstGeom>
            <a:ln w="19050">
              <a:solidFill>
                <a:schemeClr val="tx2">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094053" y="1319809"/>
              <a:ext cx="0" cy="2130401"/>
            </a:xfrm>
            <a:prstGeom prst="line">
              <a:avLst/>
            </a:prstGeom>
            <a:ln w="254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1510748" y="4137440"/>
              <a:ext cx="3234331" cy="2359"/>
            </a:xfrm>
            <a:prstGeom prst="straightConnector1">
              <a:avLst/>
            </a:prstGeom>
            <a:ln w="1905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2170069" y="4018922"/>
              <a:ext cx="1755349" cy="386478"/>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tx1"/>
                  </a:solidFill>
                </a:rPr>
                <a:t>SA</a:t>
              </a:r>
              <a:r>
                <a:rPr lang="en-US" sz="1400" dirty="0">
                  <a:solidFill>
                    <a:schemeClr val="tx1"/>
                  </a:solidFill>
                </a:rPr>
                <a:t> + on demand Specialist</a:t>
              </a:r>
            </a:p>
          </p:txBody>
        </p:sp>
        <p:cxnSp>
          <p:nvCxnSpPr>
            <p:cNvPr id="62" name="Straight Arrow Connector 61"/>
            <p:cNvCxnSpPr/>
            <p:nvPr/>
          </p:nvCxnSpPr>
          <p:spPr>
            <a:xfrm flipV="1">
              <a:off x="8766300" y="4128940"/>
              <a:ext cx="1995169" cy="8500"/>
            </a:xfrm>
            <a:prstGeom prst="straightConnector1">
              <a:avLst/>
            </a:prstGeom>
            <a:ln w="19050">
              <a:solidFill>
                <a:srgbClr val="00B05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5" name="Flowchart: Terminator 34"/>
            <p:cNvSpPr/>
            <p:nvPr/>
          </p:nvSpPr>
          <p:spPr>
            <a:xfrm>
              <a:off x="1719372" y="1873056"/>
              <a:ext cx="1172341"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Pre Boarding</a:t>
              </a:r>
            </a:p>
          </p:txBody>
        </p:sp>
        <p:sp>
          <p:nvSpPr>
            <p:cNvPr id="68" name="Flowchart: Terminator 67"/>
            <p:cNvSpPr/>
            <p:nvPr/>
          </p:nvSpPr>
          <p:spPr>
            <a:xfrm>
              <a:off x="3279755" y="1785736"/>
              <a:ext cx="1217831"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Internal Handoff</a:t>
              </a:r>
            </a:p>
          </p:txBody>
        </p:sp>
        <p:sp>
          <p:nvSpPr>
            <p:cNvPr id="69" name="Flowchart: Terminator 68"/>
            <p:cNvSpPr/>
            <p:nvPr/>
          </p:nvSpPr>
          <p:spPr>
            <a:xfrm>
              <a:off x="3279755" y="2405597"/>
              <a:ext cx="1199833"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Customer Handoff</a:t>
              </a:r>
            </a:p>
          </p:txBody>
        </p:sp>
        <p:sp>
          <p:nvSpPr>
            <p:cNvPr id="70" name="Flowchart: Terminator 69"/>
            <p:cNvSpPr/>
            <p:nvPr/>
          </p:nvSpPr>
          <p:spPr>
            <a:xfrm>
              <a:off x="4886882" y="1766752"/>
              <a:ext cx="1495064"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Business Orchestration</a:t>
              </a:r>
            </a:p>
          </p:txBody>
        </p:sp>
        <p:sp>
          <p:nvSpPr>
            <p:cNvPr id="72" name="Flowchart: Terminator 71"/>
            <p:cNvSpPr/>
            <p:nvPr/>
          </p:nvSpPr>
          <p:spPr>
            <a:xfrm>
              <a:off x="3328144" y="1761883"/>
              <a:ext cx="1122307"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Internal Handoff</a:t>
              </a:r>
            </a:p>
          </p:txBody>
        </p:sp>
        <p:sp>
          <p:nvSpPr>
            <p:cNvPr id="73" name="Flowchart: Terminator 72"/>
            <p:cNvSpPr/>
            <p:nvPr/>
          </p:nvSpPr>
          <p:spPr>
            <a:xfrm>
              <a:off x="4898656" y="2418240"/>
              <a:ext cx="1495064"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Technical Kickoff</a:t>
              </a:r>
            </a:p>
          </p:txBody>
        </p:sp>
        <p:sp>
          <p:nvSpPr>
            <p:cNvPr id="74" name="Flowchart: Terminator 73"/>
            <p:cNvSpPr/>
            <p:nvPr/>
          </p:nvSpPr>
          <p:spPr>
            <a:xfrm>
              <a:off x="6834393" y="1787713"/>
              <a:ext cx="1495064"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Deliver Value</a:t>
              </a:r>
            </a:p>
          </p:txBody>
        </p:sp>
        <p:sp>
          <p:nvSpPr>
            <p:cNvPr id="75" name="Flowchart: Terminator 74"/>
            <p:cNvSpPr/>
            <p:nvPr/>
          </p:nvSpPr>
          <p:spPr>
            <a:xfrm>
              <a:off x="6850087" y="2425039"/>
              <a:ext cx="1495064"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Monitor Respond</a:t>
              </a:r>
            </a:p>
          </p:txBody>
        </p:sp>
        <p:sp>
          <p:nvSpPr>
            <p:cNvPr id="76" name="Flowchart: Terminator 75"/>
            <p:cNvSpPr/>
            <p:nvPr/>
          </p:nvSpPr>
          <p:spPr>
            <a:xfrm>
              <a:off x="8991869" y="1787713"/>
              <a:ext cx="1495064"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Review Results</a:t>
              </a:r>
            </a:p>
          </p:txBody>
        </p:sp>
        <p:sp>
          <p:nvSpPr>
            <p:cNvPr id="77" name="Flowchart: Terminator 76"/>
            <p:cNvSpPr/>
            <p:nvPr/>
          </p:nvSpPr>
          <p:spPr>
            <a:xfrm>
              <a:off x="8991869" y="2419303"/>
              <a:ext cx="1495064" cy="422892"/>
            </a:xfrm>
            <a:prstGeom prst="flowChartTerminator">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200" dirty="0">
                  <a:solidFill>
                    <a:schemeClr val="bg1"/>
                  </a:solidFill>
                </a:rPr>
                <a:t>Renew Expand</a:t>
              </a:r>
            </a:p>
          </p:txBody>
        </p:sp>
        <p:cxnSp>
          <p:nvCxnSpPr>
            <p:cNvPr id="37" name="Straight Connector 36"/>
            <p:cNvCxnSpPr/>
            <p:nvPr/>
          </p:nvCxnSpPr>
          <p:spPr>
            <a:xfrm>
              <a:off x="4773021" y="3806381"/>
              <a:ext cx="4021561" cy="0"/>
            </a:xfrm>
            <a:prstGeom prst="line">
              <a:avLst/>
            </a:prstGeom>
            <a:ln w="12700">
              <a:solidFill>
                <a:srgbClr val="00B0F0"/>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773021" y="4139798"/>
              <a:ext cx="4021561" cy="0"/>
            </a:xfrm>
            <a:prstGeom prst="line">
              <a:avLst/>
            </a:prstGeom>
            <a:ln w="12700">
              <a:solidFill>
                <a:srgbClr val="00B050"/>
              </a:solidFill>
              <a:prstDash val="dash"/>
              <a:tailEnd type="none"/>
            </a:ln>
            <a:effectLst/>
          </p:spPr>
          <p:style>
            <a:lnRef idx="2">
              <a:schemeClr val="accent1"/>
            </a:lnRef>
            <a:fillRef idx="0">
              <a:schemeClr val="accent1"/>
            </a:fillRef>
            <a:effectRef idx="1">
              <a:schemeClr val="accent1"/>
            </a:effectRef>
            <a:fontRef idx="minor">
              <a:schemeClr val="tx1"/>
            </a:fontRef>
          </p:style>
        </p:cxnSp>
      </p:grpSp>
      <p:sp>
        <p:nvSpPr>
          <p:cNvPr id="85" name="Rounded Rectangle 84"/>
          <p:cNvSpPr/>
          <p:nvPr/>
        </p:nvSpPr>
        <p:spPr>
          <a:xfrm>
            <a:off x="2577896" y="3465449"/>
            <a:ext cx="951613" cy="241133"/>
          </a:xfrm>
          <a:prstGeom prst="roundRect">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1"/>
                </a:solidFill>
              </a:rPr>
              <a:t>Sales</a:t>
            </a:r>
          </a:p>
        </p:txBody>
      </p:sp>
      <p:sp>
        <p:nvSpPr>
          <p:cNvPr id="100" name="Rounded Rectangle 99"/>
          <p:cNvSpPr/>
          <p:nvPr/>
        </p:nvSpPr>
        <p:spPr>
          <a:xfrm>
            <a:off x="8885484" y="3752520"/>
            <a:ext cx="1739655" cy="386478"/>
          </a:xfrm>
          <a:prstGeom prst="round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sz="1400" b="1" dirty="0">
                <a:solidFill>
                  <a:schemeClr val="tx1"/>
                </a:solidFill>
              </a:rPr>
              <a:t>SA</a:t>
            </a:r>
            <a:r>
              <a:rPr lang="en-US" sz="1400" dirty="0">
                <a:solidFill>
                  <a:schemeClr val="tx1"/>
                </a:solidFill>
              </a:rPr>
              <a:t> + on demand Specialist</a:t>
            </a:r>
          </a:p>
        </p:txBody>
      </p:sp>
      <p:sp>
        <p:nvSpPr>
          <p:cNvPr id="46" name="Rounded Rectangle 45"/>
          <p:cNvSpPr/>
          <p:nvPr/>
        </p:nvSpPr>
        <p:spPr>
          <a:xfrm>
            <a:off x="5793479" y="4479784"/>
            <a:ext cx="2114620" cy="241712"/>
          </a:xfrm>
          <a:prstGeom prst="roundRect">
            <a:avLst/>
          </a:prstGeom>
          <a:solidFill>
            <a:schemeClr val="tx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1"/>
                </a:solidFill>
              </a:rPr>
              <a:t>TAM(support)</a:t>
            </a:r>
          </a:p>
        </p:txBody>
      </p:sp>
      <p:sp>
        <p:nvSpPr>
          <p:cNvPr id="13" name="TextBox 12"/>
          <p:cNvSpPr txBox="1"/>
          <p:nvPr/>
        </p:nvSpPr>
        <p:spPr>
          <a:xfrm>
            <a:off x="5697837" y="3564759"/>
            <a:ext cx="2330514" cy="246221"/>
          </a:xfrm>
          <a:prstGeom prst="rect">
            <a:avLst/>
          </a:prstGeom>
          <a:noFill/>
        </p:spPr>
        <p:txBody>
          <a:bodyPr wrap="square" rtlCol="0">
            <a:spAutoFit/>
          </a:bodyPr>
          <a:lstStyle/>
          <a:p>
            <a:r>
              <a:rPr lang="en-US" sz="1000" i="1" dirty="0"/>
              <a:t>Dotted line represents less active role</a:t>
            </a:r>
          </a:p>
        </p:txBody>
      </p:sp>
    </p:spTree>
    <p:extLst>
      <p:ext uri="{BB962C8B-B14F-4D97-AF65-F5344CB8AC3E}">
        <p14:creationId xmlns:p14="http://schemas.microsoft.com/office/powerpoint/2010/main" val="308468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Graphic 6499">
            <a:extLst>
              <a:ext uri="{FF2B5EF4-FFF2-40B4-BE49-F238E27FC236}">
                <a16:creationId xmlns:a16="http://schemas.microsoft.com/office/drawing/2014/main" id="{341A04BB-EA06-448B-AC13-3429B7717121}"/>
              </a:ext>
            </a:extLst>
          </p:cNvPr>
          <p:cNvSpPr/>
          <p:nvPr/>
        </p:nvSpPr>
        <p:spPr>
          <a:xfrm>
            <a:off x="3634277" y="-37110"/>
            <a:ext cx="1996780" cy="6932219"/>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2" name="TextBox 101">
            <a:extLst>
              <a:ext uri="{FF2B5EF4-FFF2-40B4-BE49-F238E27FC236}">
                <a16:creationId xmlns:a16="http://schemas.microsoft.com/office/drawing/2014/main" id="{3C5ED927-ADC9-4A32-85F4-F833E1983025}"/>
              </a:ext>
            </a:extLst>
          </p:cNvPr>
          <p:cNvSpPr txBox="1"/>
          <p:nvPr/>
        </p:nvSpPr>
        <p:spPr>
          <a:xfrm>
            <a:off x="5019271" y="305883"/>
            <a:ext cx="6427661" cy="822476"/>
          </a:xfrm>
          <a:prstGeom prst="rect">
            <a:avLst/>
          </a:prstGeom>
        </p:spPr>
        <p:txBody>
          <a:bodyPr vert="horz" lIns="24384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mazon Ember"/>
                <a:ea typeface="+mn-ea"/>
              </a:rPr>
              <a:t>Summary of Current Challenges &amp; Key Requirements</a:t>
            </a:r>
          </a:p>
        </p:txBody>
      </p:sp>
      <p:sp>
        <p:nvSpPr>
          <p:cNvPr id="103" name="TextBox 102">
            <a:extLst>
              <a:ext uri="{FF2B5EF4-FFF2-40B4-BE49-F238E27FC236}">
                <a16:creationId xmlns:a16="http://schemas.microsoft.com/office/drawing/2014/main" id="{F0A9DA43-7796-494F-A221-6361CBBDCF49}"/>
              </a:ext>
            </a:extLst>
          </p:cNvPr>
          <p:cNvSpPr txBox="1"/>
          <p:nvPr/>
        </p:nvSpPr>
        <p:spPr>
          <a:xfrm>
            <a:off x="5758384" y="1831455"/>
            <a:ext cx="5561220" cy="822476"/>
          </a:xfrm>
          <a:prstGeom prst="rect">
            <a:avLst/>
          </a:prstGeom>
        </p:spPr>
        <p:txBody>
          <a:bodyPr vert="horz" lIns="24384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mazon Ember"/>
                <a:ea typeface="+mn-ea"/>
              </a:rPr>
              <a:t>Workflow 1 Demo: </a:t>
            </a:r>
            <a:r>
              <a:rPr lang="en-US" sz="1867" dirty="0">
                <a:solidFill>
                  <a:srgbClr val="FFFFFF"/>
                </a:solidFill>
                <a:latin typeface="Amazon Ember"/>
              </a:rPr>
              <a:t>DevOps (Continuous Integration, Continuous Delivery)</a:t>
            </a:r>
            <a:endParaRPr kumimoji="0" lang="en-US" sz="1867" b="0" i="0" u="none" strike="noStrike" kern="1200" cap="none" spc="0" normalizeH="0" baseline="0" noProof="0" dirty="0">
              <a:ln>
                <a:noFill/>
              </a:ln>
              <a:solidFill>
                <a:srgbClr val="FFFFFF"/>
              </a:solidFill>
              <a:effectLst/>
              <a:uLnTx/>
              <a:uFillTx/>
              <a:latin typeface="Amazon Ember"/>
              <a:ea typeface="+mn-ea"/>
            </a:endParaRPr>
          </a:p>
        </p:txBody>
      </p:sp>
      <p:sp>
        <p:nvSpPr>
          <p:cNvPr id="104" name="TextBox 103">
            <a:extLst>
              <a:ext uri="{FF2B5EF4-FFF2-40B4-BE49-F238E27FC236}">
                <a16:creationId xmlns:a16="http://schemas.microsoft.com/office/drawing/2014/main" id="{8F5CF86F-B008-473B-A1E4-252091239613}"/>
              </a:ext>
            </a:extLst>
          </p:cNvPr>
          <p:cNvSpPr txBox="1"/>
          <p:nvPr/>
        </p:nvSpPr>
        <p:spPr>
          <a:xfrm>
            <a:off x="5345792" y="5135287"/>
            <a:ext cx="5561220" cy="822476"/>
          </a:xfrm>
          <a:prstGeom prst="rect">
            <a:avLst/>
          </a:prstGeom>
        </p:spPr>
        <p:txBody>
          <a:bodyPr vert="horz" lIns="24384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914400" rtl="0" eaLnBrk="1" fontAlgn="auto" latinLnBrk="0" hangingPunct="1">
              <a:lnSpc>
                <a:spcPct val="90000"/>
              </a:lnSpc>
              <a:spcBef>
                <a:spcPts val="600"/>
              </a:spcBef>
              <a:spcAft>
                <a:spcPts val="0"/>
              </a:spcAft>
              <a:buClrTx/>
              <a:buSzTx/>
              <a:buFontTx/>
              <a:buNone/>
              <a:tabLst/>
              <a:defRPr/>
            </a:pPr>
            <a:r>
              <a:rPr lang="en-US" sz="1867" dirty="0">
                <a:solidFill>
                  <a:srgbClr val="FFFFFF"/>
                </a:solidFill>
                <a:latin typeface="Amazon Ember"/>
              </a:rPr>
              <a:t>Cost Estimate</a:t>
            </a:r>
            <a:r>
              <a:rPr kumimoji="0" lang="en-US" sz="1867" b="0" i="0" u="none" strike="noStrike" kern="1200" cap="none" spc="0" normalizeH="0" baseline="0" noProof="0" dirty="0">
                <a:ln>
                  <a:noFill/>
                </a:ln>
                <a:solidFill>
                  <a:srgbClr val="FFFFFF"/>
                </a:solidFill>
                <a:effectLst/>
                <a:uLnTx/>
                <a:uFillTx/>
                <a:latin typeface="Amazon Ember"/>
                <a:ea typeface="+mn-ea"/>
              </a:rPr>
              <a:t>, Solution Benefits</a:t>
            </a:r>
          </a:p>
        </p:txBody>
      </p:sp>
      <p:sp>
        <p:nvSpPr>
          <p:cNvPr id="105" name="TextBox 104">
            <a:extLst>
              <a:ext uri="{FF2B5EF4-FFF2-40B4-BE49-F238E27FC236}">
                <a16:creationId xmlns:a16="http://schemas.microsoft.com/office/drawing/2014/main" id="{C5E06380-1AF0-4F0E-B0E4-677A96BC6C07}"/>
              </a:ext>
            </a:extLst>
          </p:cNvPr>
          <p:cNvSpPr txBox="1"/>
          <p:nvPr/>
        </p:nvSpPr>
        <p:spPr>
          <a:xfrm>
            <a:off x="6020002" y="3428999"/>
            <a:ext cx="5875199" cy="822476"/>
          </a:xfrm>
          <a:prstGeom prst="rect">
            <a:avLst/>
          </a:prstGeom>
        </p:spPr>
        <p:txBody>
          <a:bodyPr vert="horz" lIns="243840" tIns="0" rIns="0" bIns="0" rtlCol="0" anchor="ctr" anchorCtr="0">
            <a:noAutofit/>
          </a:bodyPr>
          <a:lstStyle>
            <a:defPPr>
              <a:defRPr lang="en-US"/>
            </a:defPPr>
            <a:lvl1pPr indent="0">
              <a:lnSpc>
                <a:spcPct val="90000"/>
              </a:lnSpc>
              <a:spcBef>
                <a:spcPts val="600"/>
              </a:spcBef>
              <a:buFontTx/>
              <a:buNone/>
              <a:defRPr sz="1400"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914400" rtl="0" eaLnBrk="1" fontAlgn="auto" latinLnBrk="0" hangingPunct="1">
              <a:lnSpc>
                <a:spcPct val="90000"/>
              </a:lnSpc>
              <a:spcBef>
                <a:spcPts val="600"/>
              </a:spcBef>
              <a:spcAft>
                <a:spcPts val="0"/>
              </a:spcAft>
              <a:buClrTx/>
              <a:buSzTx/>
              <a:buFontTx/>
              <a:buNone/>
              <a:tabLst/>
              <a:defRPr/>
            </a:pPr>
            <a:r>
              <a:rPr kumimoji="0" lang="en-US" sz="1867" b="0" i="0" u="none" strike="noStrike" kern="1200" cap="none" spc="0" normalizeH="0" baseline="0" noProof="0" dirty="0">
                <a:ln>
                  <a:noFill/>
                </a:ln>
                <a:solidFill>
                  <a:srgbClr val="FFFFFF"/>
                </a:solidFill>
                <a:effectLst/>
                <a:uLnTx/>
                <a:uFillTx/>
                <a:latin typeface="Amazon Ember"/>
                <a:ea typeface="+mn-ea"/>
              </a:rPr>
              <a:t>Workflow 2 Demo: Application modernization for </a:t>
            </a:r>
            <a:r>
              <a:rPr lang="en-US" sz="1867" noProof="0" dirty="0">
                <a:solidFill>
                  <a:srgbClr val="FFFFFF"/>
                </a:solidFill>
                <a:latin typeface="Amazon Ember"/>
              </a:rPr>
              <a:t>Hybrid Applications (using EKS)</a:t>
            </a:r>
            <a:endParaRPr kumimoji="0" lang="en-US" sz="1867" b="0" i="0" u="none" strike="noStrike" kern="1200" cap="none" spc="0" normalizeH="0" baseline="0" noProof="0" dirty="0">
              <a:ln>
                <a:noFill/>
              </a:ln>
              <a:solidFill>
                <a:srgbClr val="FFFFFF"/>
              </a:solidFill>
              <a:effectLst/>
              <a:uLnTx/>
              <a:uFillTx/>
              <a:latin typeface="Amazon Ember"/>
              <a:ea typeface="+mn-ea"/>
            </a:endParaRPr>
          </a:p>
        </p:txBody>
      </p:sp>
      <p:sp>
        <p:nvSpPr>
          <p:cNvPr id="125" name="Oval 124">
            <a:extLst>
              <a:ext uri="{FF2B5EF4-FFF2-40B4-BE49-F238E27FC236}">
                <a16:creationId xmlns:a16="http://schemas.microsoft.com/office/drawing/2014/main" id="{B02BE69D-131F-4B04-A85F-C79FDE675838}"/>
              </a:ext>
            </a:extLst>
          </p:cNvPr>
          <p:cNvSpPr/>
          <p:nvPr/>
        </p:nvSpPr>
        <p:spPr>
          <a:xfrm>
            <a:off x="5197526" y="3493498"/>
            <a:ext cx="822476" cy="822476"/>
          </a:xfrm>
          <a:prstGeom prst="ellipse">
            <a:avLst/>
          </a:prstGeom>
          <a:solidFill>
            <a:srgbClr val="1C232F"/>
          </a:solidFill>
          <a:ln w="28575">
            <a:solidFill>
              <a:srgbClr val="FF9308"/>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7" name="Oval 136">
            <a:extLst>
              <a:ext uri="{FF2B5EF4-FFF2-40B4-BE49-F238E27FC236}">
                <a16:creationId xmlns:a16="http://schemas.microsoft.com/office/drawing/2014/main" id="{2A8F7198-B791-43BD-8BF7-9F195C1EF431}"/>
              </a:ext>
            </a:extLst>
          </p:cNvPr>
          <p:cNvSpPr/>
          <p:nvPr/>
        </p:nvSpPr>
        <p:spPr>
          <a:xfrm>
            <a:off x="4532475" y="5135287"/>
            <a:ext cx="822476" cy="822476"/>
          </a:xfrm>
          <a:prstGeom prst="ellipse">
            <a:avLst/>
          </a:prstGeom>
          <a:solidFill>
            <a:srgbClr val="1C232F"/>
          </a:solidFill>
          <a:ln w="28575">
            <a:solidFill>
              <a:srgbClr val="FF674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0" name="Oval 149">
            <a:extLst>
              <a:ext uri="{FF2B5EF4-FFF2-40B4-BE49-F238E27FC236}">
                <a16:creationId xmlns:a16="http://schemas.microsoft.com/office/drawing/2014/main" id="{17717738-F9CD-488A-A29E-E67246A6179F}"/>
              </a:ext>
            </a:extLst>
          </p:cNvPr>
          <p:cNvSpPr/>
          <p:nvPr/>
        </p:nvSpPr>
        <p:spPr>
          <a:xfrm>
            <a:off x="5019273" y="1793911"/>
            <a:ext cx="822476" cy="822476"/>
          </a:xfrm>
          <a:prstGeom prst="ellipse">
            <a:avLst/>
          </a:prstGeom>
          <a:solidFill>
            <a:srgbClr val="1C232F"/>
          </a:solidFill>
          <a:ln w="28575">
            <a:solidFill>
              <a:srgbClr val="FF9D00"/>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9" name="Oval 158">
            <a:extLst>
              <a:ext uri="{FF2B5EF4-FFF2-40B4-BE49-F238E27FC236}">
                <a16:creationId xmlns:a16="http://schemas.microsoft.com/office/drawing/2014/main" id="{A9E0D2A6-BEA0-446E-8712-B58AF9C99AE6}"/>
              </a:ext>
            </a:extLst>
          </p:cNvPr>
          <p:cNvSpPr/>
          <p:nvPr/>
        </p:nvSpPr>
        <p:spPr>
          <a:xfrm>
            <a:off x="4198843" y="329483"/>
            <a:ext cx="822476" cy="822476"/>
          </a:xfrm>
          <a:prstGeom prst="ellipse">
            <a:avLst/>
          </a:prstGeom>
          <a:solidFill>
            <a:srgbClr val="1C232F"/>
          </a:solidFill>
          <a:ln w="28575">
            <a:solidFill>
              <a:srgbClr val="FFB700"/>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5" name="Title 1">
            <a:extLst>
              <a:ext uri="{FF2B5EF4-FFF2-40B4-BE49-F238E27FC236}">
                <a16:creationId xmlns:a16="http://schemas.microsoft.com/office/drawing/2014/main" id="{13D00FB1-90E5-4D5D-B7D5-6907B1540811}"/>
              </a:ext>
            </a:extLst>
          </p:cNvPr>
          <p:cNvSpPr txBox="1">
            <a:spLocks/>
          </p:cNvSpPr>
          <p:nvPr/>
        </p:nvSpPr>
        <p:spPr>
          <a:xfrm>
            <a:off x="1185068" y="2998731"/>
            <a:ext cx="3093641" cy="1812009"/>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dirty="0">
                <a:ln>
                  <a:noFill/>
                </a:ln>
                <a:solidFill>
                  <a:srgbClr val="FFCC00"/>
                </a:solidFill>
                <a:effectLst/>
                <a:uLnTx/>
                <a:uFillTx/>
                <a:latin typeface="Amazon Ember"/>
                <a:ea typeface="+mj-ea"/>
              </a:rPr>
              <a:t>Agenda</a:t>
            </a:r>
          </a:p>
        </p:txBody>
      </p:sp>
      <p:grpSp>
        <p:nvGrpSpPr>
          <p:cNvPr id="77" name="Graphic 4923">
            <a:extLst>
              <a:ext uri="{FF2B5EF4-FFF2-40B4-BE49-F238E27FC236}">
                <a16:creationId xmlns:a16="http://schemas.microsoft.com/office/drawing/2014/main" id="{4FB48846-89AD-46D4-9D22-95D574D80E1F}"/>
              </a:ext>
            </a:extLst>
          </p:cNvPr>
          <p:cNvGrpSpPr/>
          <p:nvPr/>
        </p:nvGrpSpPr>
        <p:grpSpPr>
          <a:xfrm>
            <a:off x="4610081" y="5193085"/>
            <a:ext cx="711312" cy="711312"/>
            <a:chOff x="13528546" y="2476500"/>
            <a:chExt cx="1905000" cy="1905000"/>
          </a:xfrm>
        </p:grpSpPr>
        <p:sp>
          <p:nvSpPr>
            <p:cNvPr id="78" name="Freeform: Shape 127">
              <a:extLst>
                <a:ext uri="{FF2B5EF4-FFF2-40B4-BE49-F238E27FC236}">
                  <a16:creationId xmlns:a16="http://schemas.microsoft.com/office/drawing/2014/main" id="{0AA559AB-FF0D-4B61-A677-CD4633E7DC7D}"/>
                </a:ext>
              </a:extLst>
            </p:cNvPr>
            <p:cNvSpPr/>
            <p:nvPr/>
          </p:nvSpPr>
          <p:spPr>
            <a:xfrm>
              <a:off x="14044167" y="2772856"/>
              <a:ext cx="873566" cy="873566"/>
            </a:xfrm>
            <a:custGeom>
              <a:avLst/>
              <a:gdLst>
                <a:gd name="connsiteX0" fmla="*/ 451071 w 873566"/>
                <a:gd name="connsiteY0" fmla="*/ 5015 h 873566"/>
                <a:gd name="connsiteX1" fmla="*/ 489171 w 873566"/>
                <a:gd name="connsiteY1" fmla="*/ 35114 h 873566"/>
                <a:gd name="connsiteX2" fmla="*/ 511269 w 873566"/>
                <a:gd name="connsiteY2" fmla="*/ 38543 h 873566"/>
                <a:gd name="connsiteX3" fmla="*/ 556798 w 873566"/>
                <a:gd name="connsiteY3" fmla="*/ 21779 h 873566"/>
                <a:gd name="connsiteX4" fmla="*/ 583754 w 873566"/>
                <a:gd name="connsiteY4" fmla="*/ 30542 h 873566"/>
                <a:gd name="connsiteX5" fmla="*/ 610710 w 873566"/>
                <a:gd name="connsiteY5" fmla="*/ 70833 h 873566"/>
                <a:gd name="connsiteX6" fmla="*/ 630712 w 873566"/>
                <a:gd name="connsiteY6" fmla="*/ 81024 h 873566"/>
                <a:gd name="connsiteX7" fmla="*/ 679099 w 873566"/>
                <a:gd name="connsiteY7" fmla="*/ 79119 h 873566"/>
                <a:gd name="connsiteX8" fmla="*/ 702054 w 873566"/>
                <a:gd name="connsiteY8" fmla="*/ 95788 h 873566"/>
                <a:gd name="connsiteX9" fmla="*/ 715294 w 873566"/>
                <a:gd name="connsiteY9" fmla="*/ 142461 h 873566"/>
                <a:gd name="connsiteX10" fmla="*/ 731106 w 873566"/>
                <a:gd name="connsiteY10" fmla="*/ 158367 h 873566"/>
                <a:gd name="connsiteX11" fmla="*/ 777778 w 873566"/>
                <a:gd name="connsiteY11" fmla="*/ 171512 h 873566"/>
                <a:gd name="connsiteX12" fmla="*/ 794447 w 873566"/>
                <a:gd name="connsiteY12" fmla="*/ 194467 h 873566"/>
                <a:gd name="connsiteX13" fmla="*/ 792542 w 873566"/>
                <a:gd name="connsiteY13" fmla="*/ 242949 h 873566"/>
                <a:gd name="connsiteX14" fmla="*/ 802734 w 873566"/>
                <a:gd name="connsiteY14" fmla="*/ 262857 h 873566"/>
                <a:gd name="connsiteX15" fmla="*/ 843024 w 873566"/>
                <a:gd name="connsiteY15" fmla="*/ 289812 h 873566"/>
                <a:gd name="connsiteX16" fmla="*/ 851787 w 873566"/>
                <a:gd name="connsiteY16" fmla="*/ 316768 h 873566"/>
                <a:gd name="connsiteX17" fmla="*/ 835023 w 873566"/>
                <a:gd name="connsiteY17" fmla="*/ 362298 h 873566"/>
                <a:gd name="connsiteX18" fmla="*/ 838548 w 873566"/>
                <a:gd name="connsiteY18" fmla="*/ 384396 h 873566"/>
                <a:gd name="connsiteX19" fmla="*/ 868552 w 873566"/>
                <a:gd name="connsiteY19" fmla="*/ 422496 h 873566"/>
                <a:gd name="connsiteX20" fmla="*/ 868552 w 873566"/>
                <a:gd name="connsiteY20" fmla="*/ 451071 h 873566"/>
                <a:gd name="connsiteX21" fmla="*/ 838548 w 873566"/>
                <a:gd name="connsiteY21" fmla="*/ 489171 h 873566"/>
                <a:gd name="connsiteX22" fmla="*/ 835023 w 873566"/>
                <a:gd name="connsiteY22" fmla="*/ 511269 h 873566"/>
                <a:gd name="connsiteX23" fmla="*/ 851787 w 873566"/>
                <a:gd name="connsiteY23" fmla="*/ 556798 h 873566"/>
                <a:gd name="connsiteX24" fmla="*/ 843024 w 873566"/>
                <a:gd name="connsiteY24" fmla="*/ 583754 h 873566"/>
                <a:gd name="connsiteX25" fmla="*/ 802734 w 873566"/>
                <a:gd name="connsiteY25" fmla="*/ 610710 h 873566"/>
                <a:gd name="connsiteX26" fmla="*/ 792542 w 873566"/>
                <a:gd name="connsiteY26" fmla="*/ 630712 h 873566"/>
                <a:gd name="connsiteX27" fmla="*/ 794447 w 873566"/>
                <a:gd name="connsiteY27" fmla="*/ 679194 h 873566"/>
                <a:gd name="connsiteX28" fmla="*/ 777778 w 873566"/>
                <a:gd name="connsiteY28" fmla="*/ 702150 h 873566"/>
                <a:gd name="connsiteX29" fmla="*/ 731106 w 873566"/>
                <a:gd name="connsiteY29" fmla="*/ 715294 h 873566"/>
                <a:gd name="connsiteX30" fmla="*/ 715294 w 873566"/>
                <a:gd name="connsiteY30" fmla="*/ 731106 h 873566"/>
                <a:gd name="connsiteX31" fmla="*/ 702054 w 873566"/>
                <a:gd name="connsiteY31" fmla="*/ 777778 h 873566"/>
                <a:gd name="connsiteX32" fmla="*/ 679099 w 873566"/>
                <a:gd name="connsiteY32" fmla="*/ 794447 h 873566"/>
                <a:gd name="connsiteX33" fmla="*/ 630712 w 873566"/>
                <a:gd name="connsiteY33" fmla="*/ 792542 h 873566"/>
                <a:gd name="connsiteX34" fmla="*/ 610710 w 873566"/>
                <a:gd name="connsiteY34" fmla="*/ 802734 h 873566"/>
                <a:gd name="connsiteX35" fmla="*/ 583754 w 873566"/>
                <a:gd name="connsiteY35" fmla="*/ 843120 h 873566"/>
                <a:gd name="connsiteX36" fmla="*/ 556798 w 873566"/>
                <a:gd name="connsiteY36" fmla="*/ 851883 h 873566"/>
                <a:gd name="connsiteX37" fmla="*/ 511269 w 873566"/>
                <a:gd name="connsiteY37" fmla="*/ 835023 h 873566"/>
                <a:gd name="connsiteX38" fmla="*/ 489171 w 873566"/>
                <a:gd name="connsiteY38" fmla="*/ 838548 h 873566"/>
                <a:gd name="connsiteX39" fmla="*/ 451071 w 873566"/>
                <a:gd name="connsiteY39" fmla="*/ 868551 h 873566"/>
                <a:gd name="connsiteX40" fmla="*/ 422496 w 873566"/>
                <a:gd name="connsiteY40" fmla="*/ 868551 h 873566"/>
                <a:gd name="connsiteX41" fmla="*/ 384396 w 873566"/>
                <a:gd name="connsiteY41" fmla="*/ 838548 h 873566"/>
                <a:gd name="connsiteX42" fmla="*/ 362298 w 873566"/>
                <a:gd name="connsiteY42" fmla="*/ 835023 h 873566"/>
                <a:gd name="connsiteX43" fmla="*/ 316768 w 873566"/>
                <a:gd name="connsiteY43" fmla="*/ 851883 h 873566"/>
                <a:gd name="connsiteX44" fmla="*/ 289812 w 873566"/>
                <a:gd name="connsiteY44" fmla="*/ 843120 h 873566"/>
                <a:gd name="connsiteX45" fmla="*/ 262857 w 873566"/>
                <a:gd name="connsiteY45" fmla="*/ 802734 h 873566"/>
                <a:gd name="connsiteX46" fmla="*/ 242854 w 873566"/>
                <a:gd name="connsiteY46" fmla="*/ 792542 h 873566"/>
                <a:gd name="connsiteX47" fmla="*/ 194467 w 873566"/>
                <a:gd name="connsiteY47" fmla="*/ 794447 h 873566"/>
                <a:gd name="connsiteX48" fmla="*/ 171512 w 873566"/>
                <a:gd name="connsiteY48" fmla="*/ 777778 h 873566"/>
                <a:gd name="connsiteX49" fmla="*/ 158272 w 873566"/>
                <a:gd name="connsiteY49" fmla="*/ 731106 h 873566"/>
                <a:gd name="connsiteX50" fmla="*/ 142461 w 873566"/>
                <a:gd name="connsiteY50" fmla="*/ 715294 h 873566"/>
                <a:gd name="connsiteX51" fmla="*/ 95788 w 873566"/>
                <a:gd name="connsiteY51" fmla="*/ 702150 h 873566"/>
                <a:gd name="connsiteX52" fmla="*/ 79119 w 873566"/>
                <a:gd name="connsiteY52" fmla="*/ 679194 h 873566"/>
                <a:gd name="connsiteX53" fmla="*/ 81024 w 873566"/>
                <a:gd name="connsiteY53" fmla="*/ 630712 h 873566"/>
                <a:gd name="connsiteX54" fmla="*/ 70833 w 873566"/>
                <a:gd name="connsiteY54" fmla="*/ 610710 h 873566"/>
                <a:gd name="connsiteX55" fmla="*/ 30542 w 873566"/>
                <a:gd name="connsiteY55" fmla="*/ 583754 h 873566"/>
                <a:gd name="connsiteX56" fmla="*/ 21779 w 873566"/>
                <a:gd name="connsiteY56" fmla="*/ 556798 h 873566"/>
                <a:gd name="connsiteX57" fmla="*/ 38543 w 873566"/>
                <a:gd name="connsiteY57" fmla="*/ 511269 h 873566"/>
                <a:gd name="connsiteX58" fmla="*/ 35019 w 873566"/>
                <a:gd name="connsiteY58" fmla="*/ 489171 h 873566"/>
                <a:gd name="connsiteX59" fmla="*/ 5015 w 873566"/>
                <a:gd name="connsiteY59" fmla="*/ 451071 h 873566"/>
                <a:gd name="connsiteX60" fmla="*/ 5015 w 873566"/>
                <a:gd name="connsiteY60" fmla="*/ 422496 h 873566"/>
                <a:gd name="connsiteX61" fmla="*/ 35019 w 873566"/>
                <a:gd name="connsiteY61" fmla="*/ 384396 h 873566"/>
                <a:gd name="connsiteX62" fmla="*/ 38543 w 873566"/>
                <a:gd name="connsiteY62" fmla="*/ 362298 h 873566"/>
                <a:gd name="connsiteX63" fmla="*/ 21779 w 873566"/>
                <a:gd name="connsiteY63" fmla="*/ 316768 h 873566"/>
                <a:gd name="connsiteX64" fmla="*/ 30542 w 873566"/>
                <a:gd name="connsiteY64" fmla="*/ 289812 h 873566"/>
                <a:gd name="connsiteX65" fmla="*/ 70833 w 873566"/>
                <a:gd name="connsiteY65" fmla="*/ 262857 h 873566"/>
                <a:gd name="connsiteX66" fmla="*/ 81024 w 873566"/>
                <a:gd name="connsiteY66" fmla="*/ 242949 h 873566"/>
                <a:gd name="connsiteX67" fmla="*/ 79119 w 873566"/>
                <a:gd name="connsiteY67" fmla="*/ 194467 h 873566"/>
                <a:gd name="connsiteX68" fmla="*/ 95788 w 873566"/>
                <a:gd name="connsiteY68" fmla="*/ 171512 h 873566"/>
                <a:gd name="connsiteX69" fmla="*/ 142461 w 873566"/>
                <a:gd name="connsiteY69" fmla="*/ 158367 h 873566"/>
                <a:gd name="connsiteX70" fmla="*/ 158272 w 873566"/>
                <a:gd name="connsiteY70" fmla="*/ 142461 h 873566"/>
                <a:gd name="connsiteX71" fmla="*/ 171512 w 873566"/>
                <a:gd name="connsiteY71" fmla="*/ 95788 h 873566"/>
                <a:gd name="connsiteX72" fmla="*/ 194467 w 873566"/>
                <a:gd name="connsiteY72" fmla="*/ 79119 h 873566"/>
                <a:gd name="connsiteX73" fmla="*/ 242854 w 873566"/>
                <a:gd name="connsiteY73" fmla="*/ 81024 h 873566"/>
                <a:gd name="connsiteX74" fmla="*/ 262857 w 873566"/>
                <a:gd name="connsiteY74" fmla="*/ 70833 h 873566"/>
                <a:gd name="connsiteX75" fmla="*/ 289812 w 873566"/>
                <a:gd name="connsiteY75" fmla="*/ 30542 h 873566"/>
                <a:gd name="connsiteX76" fmla="*/ 316768 w 873566"/>
                <a:gd name="connsiteY76" fmla="*/ 21779 h 873566"/>
                <a:gd name="connsiteX77" fmla="*/ 362298 w 873566"/>
                <a:gd name="connsiteY77" fmla="*/ 38543 h 873566"/>
                <a:gd name="connsiteX78" fmla="*/ 384396 w 873566"/>
                <a:gd name="connsiteY78" fmla="*/ 35114 h 873566"/>
                <a:gd name="connsiteX79" fmla="*/ 422496 w 873566"/>
                <a:gd name="connsiteY79" fmla="*/ 5015 h 873566"/>
                <a:gd name="connsiteX80" fmla="*/ 451071 w 873566"/>
                <a:gd name="connsiteY80" fmla="*/ 5015 h 87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73566" h="873566">
                  <a:moveTo>
                    <a:pt x="451071" y="5015"/>
                  </a:moveTo>
                  <a:lnTo>
                    <a:pt x="489171" y="35114"/>
                  </a:lnTo>
                  <a:cubicBezTo>
                    <a:pt x="495452" y="39993"/>
                    <a:pt x="503804" y="41289"/>
                    <a:pt x="511269" y="38543"/>
                  </a:cubicBezTo>
                  <a:lnTo>
                    <a:pt x="556798" y="21779"/>
                  </a:lnTo>
                  <a:cubicBezTo>
                    <a:pt x="566728" y="18068"/>
                    <a:pt x="577905" y="21701"/>
                    <a:pt x="583754" y="30542"/>
                  </a:cubicBezTo>
                  <a:lnTo>
                    <a:pt x="610710" y="70833"/>
                  </a:lnTo>
                  <a:cubicBezTo>
                    <a:pt x="615109" y="77525"/>
                    <a:pt x="622713" y="81399"/>
                    <a:pt x="630712" y="81024"/>
                  </a:cubicBezTo>
                  <a:lnTo>
                    <a:pt x="679099" y="79119"/>
                  </a:lnTo>
                  <a:cubicBezTo>
                    <a:pt x="689690" y="78682"/>
                    <a:pt x="699193" y="85582"/>
                    <a:pt x="702054" y="95788"/>
                  </a:cubicBezTo>
                  <a:lnTo>
                    <a:pt x="715294" y="142461"/>
                  </a:lnTo>
                  <a:cubicBezTo>
                    <a:pt x="717406" y="150172"/>
                    <a:pt x="723408" y="156209"/>
                    <a:pt x="731106" y="158367"/>
                  </a:cubicBezTo>
                  <a:lnTo>
                    <a:pt x="777778" y="171512"/>
                  </a:lnTo>
                  <a:cubicBezTo>
                    <a:pt x="787984" y="174374"/>
                    <a:pt x="794885" y="183876"/>
                    <a:pt x="794447" y="194467"/>
                  </a:cubicBezTo>
                  <a:lnTo>
                    <a:pt x="792542" y="242949"/>
                  </a:lnTo>
                  <a:cubicBezTo>
                    <a:pt x="792240" y="250907"/>
                    <a:pt x="796101" y="258449"/>
                    <a:pt x="802734" y="262857"/>
                  </a:cubicBezTo>
                  <a:lnTo>
                    <a:pt x="843024" y="289812"/>
                  </a:lnTo>
                  <a:cubicBezTo>
                    <a:pt x="851865" y="295662"/>
                    <a:pt x="855499" y="306839"/>
                    <a:pt x="851787" y="316768"/>
                  </a:cubicBezTo>
                  <a:lnTo>
                    <a:pt x="835023" y="362298"/>
                  </a:lnTo>
                  <a:cubicBezTo>
                    <a:pt x="832247" y="369773"/>
                    <a:pt x="833584" y="378155"/>
                    <a:pt x="838548" y="384396"/>
                  </a:cubicBezTo>
                  <a:lnTo>
                    <a:pt x="868552" y="422496"/>
                  </a:lnTo>
                  <a:cubicBezTo>
                    <a:pt x="875238" y="430847"/>
                    <a:pt x="875238" y="442719"/>
                    <a:pt x="868552" y="451071"/>
                  </a:cubicBezTo>
                  <a:lnTo>
                    <a:pt x="838548" y="489171"/>
                  </a:lnTo>
                  <a:cubicBezTo>
                    <a:pt x="833602" y="495419"/>
                    <a:pt x="832266" y="503792"/>
                    <a:pt x="835023" y="511269"/>
                  </a:cubicBezTo>
                  <a:lnTo>
                    <a:pt x="851787" y="556798"/>
                  </a:lnTo>
                  <a:cubicBezTo>
                    <a:pt x="855499" y="566728"/>
                    <a:pt x="851865" y="577905"/>
                    <a:pt x="843024" y="583754"/>
                  </a:cubicBezTo>
                  <a:lnTo>
                    <a:pt x="802734" y="610710"/>
                  </a:lnTo>
                  <a:cubicBezTo>
                    <a:pt x="796100" y="615161"/>
                    <a:pt x="792244" y="622729"/>
                    <a:pt x="792542" y="630712"/>
                  </a:cubicBezTo>
                  <a:lnTo>
                    <a:pt x="794447" y="679194"/>
                  </a:lnTo>
                  <a:cubicBezTo>
                    <a:pt x="794885" y="689785"/>
                    <a:pt x="787984" y="699288"/>
                    <a:pt x="777778" y="702150"/>
                  </a:cubicBezTo>
                  <a:lnTo>
                    <a:pt x="731106" y="715294"/>
                  </a:lnTo>
                  <a:cubicBezTo>
                    <a:pt x="723431" y="717435"/>
                    <a:pt x="717435" y="723431"/>
                    <a:pt x="715294" y="731106"/>
                  </a:cubicBezTo>
                  <a:lnTo>
                    <a:pt x="702054" y="777778"/>
                  </a:lnTo>
                  <a:cubicBezTo>
                    <a:pt x="699223" y="788006"/>
                    <a:pt x="689701" y="794920"/>
                    <a:pt x="679099" y="794447"/>
                  </a:cubicBezTo>
                  <a:lnTo>
                    <a:pt x="630712" y="792542"/>
                  </a:lnTo>
                  <a:cubicBezTo>
                    <a:pt x="622721" y="792206"/>
                    <a:pt x="615135" y="796071"/>
                    <a:pt x="610710" y="802734"/>
                  </a:cubicBezTo>
                  <a:lnTo>
                    <a:pt x="583754" y="843120"/>
                  </a:lnTo>
                  <a:cubicBezTo>
                    <a:pt x="577838" y="851873"/>
                    <a:pt x="566730" y="855484"/>
                    <a:pt x="556798" y="851883"/>
                  </a:cubicBezTo>
                  <a:lnTo>
                    <a:pt x="511269" y="835023"/>
                  </a:lnTo>
                  <a:cubicBezTo>
                    <a:pt x="503792" y="832266"/>
                    <a:pt x="495419" y="833602"/>
                    <a:pt x="489171" y="838548"/>
                  </a:cubicBezTo>
                  <a:lnTo>
                    <a:pt x="451071" y="868551"/>
                  </a:lnTo>
                  <a:cubicBezTo>
                    <a:pt x="442719" y="875238"/>
                    <a:pt x="430847" y="875238"/>
                    <a:pt x="422496" y="868551"/>
                  </a:cubicBezTo>
                  <a:lnTo>
                    <a:pt x="384396" y="838548"/>
                  </a:lnTo>
                  <a:cubicBezTo>
                    <a:pt x="378147" y="833602"/>
                    <a:pt x="369774" y="832266"/>
                    <a:pt x="362298" y="835023"/>
                  </a:cubicBezTo>
                  <a:lnTo>
                    <a:pt x="316768" y="851883"/>
                  </a:lnTo>
                  <a:cubicBezTo>
                    <a:pt x="306836" y="855484"/>
                    <a:pt x="295728" y="851873"/>
                    <a:pt x="289812" y="843120"/>
                  </a:cubicBezTo>
                  <a:lnTo>
                    <a:pt x="262857" y="802734"/>
                  </a:lnTo>
                  <a:cubicBezTo>
                    <a:pt x="258431" y="796071"/>
                    <a:pt x="250846" y="792206"/>
                    <a:pt x="242854" y="792542"/>
                  </a:cubicBezTo>
                  <a:lnTo>
                    <a:pt x="194467" y="794447"/>
                  </a:lnTo>
                  <a:cubicBezTo>
                    <a:pt x="183866" y="794920"/>
                    <a:pt x="174343" y="788006"/>
                    <a:pt x="171512" y="777778"/>
                  </a:cubicBezTo>
                  <a:lnTo>
                    <a:pt x="158272" y="731106"/>
                  </a:lnTo>
                  <a:cubicBezTo>
                    <a:pt x="156132" y="723431"/>
                    <a:pt x="150135" y="717435"/>
                    <a:pt x="142461" y="715294"/>
                  </a:cubicBezTo>
                  <a:lnTo>
                    <a:pt x="95788" y="702150"/>
                  </a:lnTo>
                  <a:cubicBezTo>
                    <a:pt x="85582" y="699288"/>
                    <a:pt x="78682" y="689785"/>
                    <a:pt x="79119" y="679194"/>
                  </a:cubicBezTo>
                  <a:lnTo>
                    <a:pt x="81024" y="630712"/>
                  </a:lnTo>
                  <a:cubicBezTo>
                    <a:pt x="81323" y="622729"/>
                    <a:pt x="77467" y="615161"/>
                    <a:pt x="70833" y="610710"/>
                  </a:cubicBezTo>
                  <a:lnTo>
                    <a:pt x="30542" y="583754"/>
                  </a:lnTo>
                  <a:cubicBezTo>
                    <a:pt x="21701" y="577905"/>
                    <a:pt x="18068" y="566728"/>
                    <a:pt x="21779" y="556798"/>
                  </a:cubicBezTo>
                  <a:lnTo>
                    <a:pt x="38543" y="511269"/>
                  </a:lnTo>
                  <a:cubicBezTo>
                    <a:pt x="41300" y="503792"/>
                    <a:pt x="39965" y="495419"/>
                    <a:pt x="35019" y="489171"/>
                  </a:cubicBezTo>
                  <a:lnTo>
                    <a:pt x="5015" y="451071"/>
                  </a:lnTo>
                  <a:cubicBezTo>
                    <a:pt x="-1672" y="442719"/>
                    <a:pt x="-1672" y="430847"/>
                    <a:pt x="5015" y="422496"/>
                  </a:cubicBezTo>
                  <a:lnTo>
                    <a:pt x="35019" y="384396"/>
                  </a:lnTo>
                  <a:cubicBezTo>
                    <a:pt x="39983" y="378155"/>
                    <a:pt x="41319" y="369773"/>
                    <a:pt x="38543" y="362298"/>
                  </a:cubicBezTo>
                  <a:lnTo>
                    <a:pt x="21779" y="316768"/>
                  </a:lnTo>
                  <a:cubicBezTo>
                    <a:pt x="18068" y="306839"/>
                    <a:pt x="21701" y="295662"/>
                    <a:pt x="30542" y="289812"/>
                  </a:cubicBezTo>
                  <a:lnTo>
                    <a:pt x="70833" y="262857"/>
                  </a:lnTo>
                  <a:cubicBezTo>
                    <a:pt x="77466" y="258449"/>
                    <a:pt x="81327" y="250907"/>
                    <a:pt x="81024" y="242949"/>
                  </a:cubicBezTo>
                  <a:lnTo>
                    <a:pt x="79119" y="194467"/>
                  </a:lnTo>
                  <a:cubicBezTo>
                    <a:pt x="78682" y="183876"/>
                    <a:pt x="85582" y="174374"/>
                    <a:pt x="95788" y="171512"/>
                  </a:cubicBezTo>
                  <a:lnTo>
                    <a:pt x="142461" y="158367"/>
                  </a:lnTo>
                  <a:cubicBezTo>
                    <a:pt x="150159" y="156209"/>
                    <a:pt x="156160" y="150172"/>
                    <a:pt x="158272" y="142461"/>
                  </a:cubicBezTo>
                  <a:lnTo>
                    <a:pt x="171512" y="95788"/>
                  </a:lnTo>
                  <a:cubicBezTo>
                    <a:pt x="174374" y="85582"/>
                    <a:pt x="183876" y="78682"/>
                    <a:pt x="194467" y="79119"/>
                  </a:cubicBezTo>
                  <a:lnTo>
                    <a:pt x="242854" y="81024"/>
                  </a:lnTo>
                  <a:cubicBezTo>
                    <a:pt x="250854" y="81399"/>
                    <a:pt x="258457" y="77525"/>
                    <a:pt x="262857" y="70833"/>
                  </a:cubicBezTo>
                  <a:lnTo>
                    <a:pt x="289812" y="30542"/>
                  </a:lnTo>
                  <a:cubicBezTo>
                    <a:pt x="295661" y="21701"/>
                    <a:pt x="306839" y="18068"/>
                    <a:pt x="316768" y="21779"/>
                  </a:cubicBezTo>
                  <a:lnTo>
                    <a:pt x="362298" y="38543"/>
                  </a:lnTo>
                  <a:cubicBezTo>
                    <a:pt x="369762" y="41289"/>
                    <a:pt x="378114" y="39993"/>
                    <a:pt x="384396" y="35114"/>
                  </a:cubicBezTo>
                  <a:lnTo>
                    <a:pt x="422496" y="5015"/>
                  </a:lnTo>
                  <a:cubicBezTo>
                    <a:pt x="430847" y="-1672"/>
                    <a:pt x="442719" y="-1672"/>
                    <a:pt x="451071" y="5015"/>
                  </a:cubicBezTo>
                  <a:close/>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 name="Freeform: Shape 128">
              <a:extLst>
                <a:ext uri="{FF2B5EF4-FFF2-40B4-BE49-F238E27FC236}">
                  <a16:creationId xmlns:a16="http://schemas.microsoft.com/office/drawing/2014/main" id="{DCBFC8CF-9705-4458-99D0-B92FAE6E254D}"/>
                </a:ext>
              </a:extLst>
            </p:cNvPr>
            <p:cNvSpPr/>
            <p:nvPr/>
          </p:nvSpPr>
          <p:spPr>
            <a:xfrm>
              <a:off x="14248826" y="2974086"/>
              <a:ext cx="464438" cy="464438"/>
            </a:xfrm>
            <a:custGeom>
              <a:avLst/>
              <a:gdLst>
                <a:gd name="connsiteX0" fmla="*/ 464439 w 464438"/>
                <a:gd name="connsiteY0" fmla="*/ 232220 h 464438"/>
                <a:gd name="connsiteX1" fmla="*/ 232220 w 464438"/>
                <a:gd name="connsiteY1" fmla="*/ 464439 h 464438"/>
                <a:gd name="connsiteX2" fmla="*/ 0 w 464438"/>
                <a:gd name="connsiteY2" fmla="*/ 232220 h 464438"/>
                <a:gd name="connsiteX3" fmla="*/ 232220 w 464438"/>
                <a:gd name="connsiteY3" fmla="*/ 0 h 464438"/>
                <a:gd name="connsiteX4" fmla="*/ 464439 w 464438"/>
                <a:gd name="connsiteY4" fmla="*/ 232220 h 46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8" h="464438">
                  <a:moveTo>
                    <a:pt x="464439" y="232220"/>
                  </a:moveTo>
                  <a:cubicBezTo>
                    <a:pt x="464439" y="360471"/>
                    <a:pt x="360471" y="464439"/>
                    <a:pt x="232220" y="464439"/>
                  </a:cubicBezTo>
                  <a:cubicBezTo>
                    <a:pt x="103968" y="464439"/>
                    <a:pt x="0" y="360471"/>
                    <a:pt x="0" y="232220"/>
                  </a:cubicBezTo>
                  <a:cubicBezTo>
                    <a:pt x="0" y="103968"/>
                    <a:pt x="103968" y="0"/>
                    <a:pt x="232220" y="0"/>
                  </a:cubicBezTo>
                  <a:cubicBezTo>
                    <a:pt x="360471" y="0"/>
                    <a:pt x="464439" y="103968"/>
                    <a:pt x="464439" y="232220"/>
                  </a:cubicBezTo>
                  <a:close/>
                </a:path>
              </a:pathLst>
            </a:custGeom>
            <a:noFill/>
            <a:ln w="12700" cap="flat">
              <a:solidFill>
                <a:schemeClr val="accent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129">
              <a:extLst>
                <a:ext uri="{FF2B5EF4-FFF2-40B4-BE49-F238E27FC236}">
                  <a16:creationId xmlns:a16="http://schemas.microsoft.com/office/drawing/2014/main" id="{9E326FDC-82BA-4F50-923C-4DF25D4C25D7}"/>
                </a:ext>
              </a:extLst>
            </p:cNvPr>
            <p:cNvSpPr/>
            <p:nvPr/>
          </p:nvSpPr>
          <p:spPr>
            <a:xfrm>
              <a:off x="14441041" y="3680650"/>
              <a:ext cx="291676" cy="404396"/>
            </a:xfrm>
            <a:custGeom>
              <a:avLst/>
              <a:gdLst>
                <a:gd name="connsiteX0" fmla="*/ 0 w 291676"/>
                <a:gd name="connsiteY0" fmla="*/ 15526 h 404396"/>
                <a:gd name="connsiteX1" fmla="*/ 84296 w 291676"/>
                <a:gd name="connsiteY1" fmla="*/ 386525 h 404396"/>
                <a:gd name="connsiteX2" fmla="*/ 111769 w 291676"/>
                <a:gd name="connsiteY2" fmla="*/ 403820 h 404396"/>
                <a:gd name="connsiteX3" fmla="*/ 126397 w 291676"/>
                <a:gd name="connsiteY3" fmla="*/ 393192 h 404396"/>
                <a:gd name="connsiteX4" fmla="*/ 163735 w 291676"/>
                <a:gd name="connsiteY4" fmla="*/ 330327 h 404396"/>
                <a:gd name="connsiteX5" fmla="*/ 195064 w 291676"/>
                <a:gd name="connsiteY5" fmla="*/ 322351 h 404396"/>
                <a:gd name="connsiteX6" fmla="*/ 196501 w 291676"/>
                <a:gd name="connsiteY6" fmla="*/ 323279 h 404396"/>
                <a:gd name="connsiteX7" fmla="*/ 255651 w 291676"/>
                <a:gd name="connsiteY7" fmla="*/ 364712 h 404396"/>
                <a:gd name="connsiteX8" fmla="*/ 287592 w 291676"/>
                <a:gd name="connsiteY8" fmla="*/ 358911 h 404396"/>
                <a:gd name="connsiteX9" fmla="*/ 291179 w 291676"/>
                <a:gd name="connsiteY9" fmla="*/ 341090 h 404396"/>
                <a:gd name="connsiteX10" fmla="*/ 217742 w 291676"/>
                <a:gd name="connsiteY10" fmla="*/ 0 h 40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676" h="404396">
                  <a:moveTo>
                    <a:pt x="0" y="15526"/>
                  </a:moveTo>
                  <a:lnTo>
                    <a:pt x="84296" y="386525"/>
                  </a:lnTo>
                  <a:cubicBezTo>
                    <a:pt x="87107" y="398887"/>
                    <a:pt x="99407" y="406630"/>
                    <a:pt x="111769" y="403820"/>
                  </a:cubicBezTo>
                  <a:cubicBezTo>
                    <a:pt x="117894" y="402428"/>
                    <a:pt x="123180" y="398587"/>
                    <a:pt x="126397" y="393192"/>
                  </a:cubicBezTo>
                  <a:lnTo>
                    <a:pt x="163735" y="330327"/>
                  </a:lnTo>
                  <a:cubicBezTo>
                    <a:pt x="170184" y="319473"/>
                    <a:pt x="184210" y="315902"/>
                    <a:pt x="195064" y="322351"/>
                  </a:cubicBezTo>
                  <a:cubicBezTo>
                    <a:pt x="195554" y="322642"/>
                    <a:pt x="196034" y="322952"/>
                    <a:pt x="196501" y="323279"/>
                  </a:cubicBezTo>
                  <a:lnTo>
                    <a:pt x="255651" y="364712"/>
                  </a:lnTo>
                  <a:cubicBezTo>
                    <a:pt x="266073" y="371931"/>
                    <a:pt x="280374" y="369333"/>
                    <a:pt x="287592" y="358911"/>
                  </a:cubicBezTo>
                  <a:cubicBezTo>
                    <a:pt x="291189" y="353718"/>
                    <a:pt x="292487" y="347271"/>
                    <a:pt x="291179" y="341090"/>
                  </a:cubicBezTo>
                  <a:lnTo>
                    <a:pt x="217742" y="0"/>
                  </a:ln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130">
              <a:extLst>
                <a:ext uri="{FF2B5EF4-FFF2-40B4-BE49-F238E27FC236}">
                  <a16:creationId xmlns:a16="http://schemas.microsoft.com/office/drawing/2014/main" id="{6D7E1C8B-2916-4999-9116-031EC6FF62AA}"/>
                </a:ext>
              </a:extLst>
            </p:cNvPr>
            <p:cNvSpPr/>
            <p:nvPr/>
          </p:nvSpPr>
          <p:spPr>
            <a:xfrm>
              <a:off x="14183840" y="3646170"/>
              <a:ext cx="236816" cy="438061"/>
            </a:xfrm>
            <a:custGeom>
              <a:avLst/>
              <a:gdLst>
                <a:gd name="connsiteX0" fmla="*/ 81083 w 236816"/>
                <a:gd name="connsiteY0" fmla="*/ 0 h 438061"/>
                <a:gd name="connsiteX1" fmla="*/ 502 w 236816"/>
                <a:gd name="connsiteY1" fmla="*/ 375571 h 438061"/>
                <a:gd name="connsiteX2" fmla="*/ 18209 w 236816"/>
                <a:gd name="connsiteY2" fmla="*/ 402780 h 438061"/>
                <a:gd name="connsiteX3" fmla="*/ 36030 w 236816"/>
                <a:gd name="connsiteY3" fmla="*/ 399193 h 438061"/>
                <a:gd name="connsiteX4" fmla="*/ 95180 w 236816"/>
                <a:gd name="connsiteY4" fmla="*/ 357759 h 438061"/>
                <a:gd name="connsiteX5" fmla="*/ 127018 w 236816"/>
                <a:gd name="connsiteY5" fmla="*/ 363371 h 438061"/>
                <a:gd name="connsiteX6" fmla="*/ 127946 w 236816"/>
                <a:gd name="connsiteY6" fmla="*/ 364808 h 438061"/>
                <a:gd name="connsiteX7" fmla="*/ 164903 w 236816"/>
                <a:gd name="connsiteY7" fmla="*/ 426910 h 438061"/>
                <a:gd name="connsiteX8" fmla="*/ 196397 w 236816"/>
                <a:gd name="connsiteY8" fmla="*/ 434788 h 438061"/>
                <a:gd name="connsiteX9" fmla="*/ 207004 w 236816"/>
                <a:gd name="connsiteY9" fmla="*/ 420052 h 438061"/>
                <a:gd name="connsiteX10" fmla="*/ 236817 w 236816"/>
                <a:gd name="connsiteY10" fmla="*/ 281273 h 4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16" h="438061">
                  <a:moveTo>
                    <a:pt x="81083" y="0"/>
                  </a:moveTo>
                  <a:lnTo>
                    <a:pt x="502" y="375571"/>
                  </a:lnTo>
                  <a:cubicBezTo>
                    <a:pt x="-2122" y="387974"/>
                    <a:pt x="5806" y="400156"/>
                    <a:pt x="18209" y="402780"/>
                  </a:cubicBezTo>
                  <a:cubicBezTo>
                    <a:pt x="24390" y="404087"/>
                    <a:pt x="30836" y="402790"/>
                    <a:pt x="36030" y="399193"/>
                  </a:cubicBezTo>
                  <a:lnTo>
                    <a:pt x="95180" y="357759"/>
                  </a:lnTo>
                  <a:cubicBezTo>
                    <a:pt x="105522" y="350517"/>
                    <a:pt x="119776" y="353029"/>
                    <a:pt x="127018" y="363371"/>
                  </a:cubicBezTo>
                  <a:cubicBezTo>
                    <a:pt x="127345" y="363838"/>
                    <a:pt x="127655" y="364317"/>
                    <a:pt x="127946" y="364808"/>
                  </a:cubicBezTo>
                  <a:lnTo>
                    <a:pt x="164903" y="426910"/>
                  </a:lnTo>
                  <a:cubicBezTo>
                    <a:pt x="171425" y="437782"/>
                    <a:pt x="185525" y="441309"/>
                    <a:pt x="196397" y="434788"/>
                  </a:cubicBezTo>
                  <a:cubicBezTo>
                    <a:pt x="201807" y="431542"/>
                    <a:pt x="205643" y="426213"/>
                    <a:pt x="207004" y="420052"/>
                  </a:cubicBezTo>
                  <a:lnTo>
                    <a:pt x="236817" y="281273"/>
                  </a:lnTo>
                </a:path>
              </a:pathLst>
            </a:custGeom>
            <a:noFill/>
            <a:ln w="12700" cap="flat">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85" name="Group 84">
            <a:extLst>
              <a:ext uri="{FF2B5EF4-FFF2-40B4-BE49-F238E27FC236}">
                <a16:creationId xmlns:a16="http://schemas.microsoft.com/office/drawing/2014/main" id="{9F07DE75-6D6B-4634-8FCD-CDF5A50D05E0}"/>
              </a:ext>
            </a:extLst>
          </p:cNvPr>
          <p:cNvGrpSpPr/>
          <p:nvPr/>
        </p:nvGrpSpPr>
        <p:grpSpPr>
          <a:xfrm>
            <a:off x="4370021" y="603718"/>
            <a:ext cx="502597" cy="301453"/>
            <a:chOff x="3376370" y="1533898"/>
            <a:chExt cx="520033" cy="311911"/>
          </a:xfrm>
        </p:grpSpPr>
        <p:sp>
          <p:nvSpPr>
            <p:cNvPr id="86" name="Freeform: Shape 39">
              <a:extLst>
                <a:ext uri="{FF2B5EF4-FFF2-40B4-BE49-F238E27FC236}">
                  <a16:creationId xmlns:a16="http://schemas.microsoft.com/office/drawing/2014/main" id="{F3C4975F-E23B-49E4-88A4-F6679510F2EF}"/>
                </a:ext>
              </a:extLst>
            </p:cNvPr>
            <p:cNvSpPr/>
            <p:nvPr/>
          </p:nvSpPr>
          <p:spPr>
            <a:xfrm>
              <a:off x="3376370" y="1813325"/>
              <a:ext cx="459097" cy="32484"/>
            </a:xfrm>
            <a:custGeom>
              <a:avLst/>
              <a:gdLst>
                <a:gd name="connsiteX0" fmla="*/ 0 w 1366361"/>
                <a:gd name="connsiteY0" fmla="*/ 0 h 96678"/>
                <a:gd name="connsiteX1" fmla="*/ 0 w 1366361"/>
                <a:gd name="connsiteY1" fmla="*/ 67723 h 96678"/>
                <a:gd name="connsiteX2" fmla="*/ 4667 w 1366361"/>
                <a:gd name="connsiteY2" fmla="*/ 71152 h 96678"/>
                <a:gd name="connsiteX3" fmla="*/ 80867 w 1366361"/>
                <a:gd name="connsiteY3" fmla="*/ 96679 h 96678"/>
                <a:gd name="connsiteX4" fmla="*/ 1294448 w 1366361"/>
                <a:gd name="connsiteY4" fmla="*/ 96679 h 96678"/>
                <a:gd name="connsiteX5" fmla="*/ 1357598 w 1366361"/>
                <a:gd name="connsiteY5" fmla="*/ 74676 h 96678"/>
                <a:gd name="connsiteX6" fmla="*/ 1366361 w 1366361"/>
                <a:gd name="connsiteY6" fmla="*/ 67723 h 96678"/>
                <a:gd name="connsiteX7" fmla="*/ 1366361 w 1366361"/>
                <a:gd name="connsiteY7" fmla="*/ 0 h 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6361" h="96678">
                  <a:moveTo>
                    <a:pt x="0" y="0"/>
                  </a:moveTo>
                  <a:lnTo>
                    <a:pt x="0" y="67723"/>
                  </a:lnTo>
                  <a:lnTo>
                    <a:pt x="4667" y="71152"/>
                  </a:lnTo>
                  <a:cubicBezTo>
                    <a:pt x="26611" y="87730"/>
                    <a:pt x="53365" y="96693"/>
                    <a:pt x="80867" y="96679"/>
                  </a:cubicBezTo>
                  <a:lnTo>
                    <a:pt x="1294448" y="96679"/>
                  </a:lnTo>
                  <a:cubicBezTo>
                    <a:pt x="1317382" y="96708"/>
                    <a:pt x="1339648" y="88951"/>
                    <a:pt x="1357598" y="74676"/>
                  </a:cubicBezTo>
                  <a:lnTo>
                    <a:pt x="1366361" y="67723"/>
                  </a:lnTo>
                  <a:lnTo>
                    <a:pt x="1366361" y="0"/>
                  </a:lnTo>
                  <a:close/>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40">
              <a:extLst>
                <a:ext uri="{FF2B5EF4-FFF2-40B4-BE49-F238E27FC236}">
                  <a16:creationId xmlns:a16="http://schemas.microsoft.com/office/drawing/2014/main" id="{D72727C1-0F61-451F-95ED-8DA266F9D7CD}"/>
                </a:ext>
              </a:extLst>
            </p:cNvPr>
            <p:cNvSpPr/>
            <p:nvPr/>
          </p:nvSpPr>
          <p:spPr>
            <a:xfrm>
              <a:off x="3440346" y="1555629"/>
              <a:ext cx="334634" cy="229628"/>
            </a:xfrm>
            <a:custGeom>
              <a:avLst/>
              <a:gdLst>
                <a:gd name="connsiteX0" fmla="*/ 995934 w 995934"/>
                <a:gd name="connsiteY0" fmla="*/ 487204 h 683418"/>
                <a:gd name="connsiteX1" fmla="*/ 995934 w 995934"/>
                <a:gd name="connsiteY1" fmla="*/ 655796 h 683418"/>
                <a:gd name="connsiteX2" fmla="*/ 968502 w 995934"/>
                <a:gd name="connsiteY2" fmla="*/ 683419 h 683418"/>
                <a:gd name="connsiteX3" fmla="*/ 968407 w 995934"/>
                <a:gd name="connsiteY3" fmla="*/ 683419 h 683418"/>
                <a:gd name="connsiteX4" fmla="*/ 27527 w 995934"/>
                <a:gd name="connsiteY4" fmla="*/ 683419 h 683418"/>
                <a:gd name="connsiteX5" fmla="*/ 0 w 995934"/>
                <a:gd name="connsiteY5" fmla="*/ 655892 h 683418"/>
                <a:gd name="connsiteX6" fmla="*/ 0 w 995934"/>
                <a:gd name="connsiteY6" fmla="*/ 655796 h 683418"/>
                <a:gd name="connsiteX7" fmla="*/ 0 w 995934"/>
                <a:gd name="connsiteY7" fmla="*/ 27623 h 683418"/>
                <a:gd name="connsiteX8" fmla="*/ 27432 w 995934"/>
                <a:gd name="connsiteY8" fmla="*/ 0 h 683418"/>
                <a:gd name="connsiteX9" fmla="*/ 27527 w 995934"/>
                <a:gd name="connsiteY9" fmla="*/ 0 h 683418"/>
                <a:gd name="connsiteX10" fmla="*/ 963359 w 995934"/>
                <a:gd name="connsiteY10" fmla="*/ 0 h 683418"/>
                <a:gd name="connsiteX11" fmla="*/ 990981 w 995934"/>
                <a:gd name="connsiteY11" fmla="*/ 27623 h 683418"/>
                <a:gd name="connsiteX12" fmla="*/ 990981 w 995934"/>
                <a:gd name="connsiteY12" fmla="*/ 141923 h 68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934" h="683418">
                  <a:moveTo>
                    <a:pt x="995934" y="487204"/>
                  </a:moveTo>
                  <a:lnTo>
                    <a:pt x="995934" y="655796"/>
                  </a:lnTo>
                  <a:cubicBezTo>
                    <a:pt x="995987" y="670999"/>
                    <a:pt x="983705" y="683366"/>
                    <a:pt x="968502" y="683419"/>
                  </a:cubicBezTo>
                  <a:cubicBezTo>
                    <a:pt x="968470" y="683419"/>
                    <a:pt x="968439" y="683419"/>
                    <a:pt x="968407" y="683419"/>
                  </a:cubicBezTo>
                  <a:lnTo>
                    <a:pt x="27527" y="683419"/>
                  </a:lnTo>
                  <a:cubicBezTo>
                    <a:pt x="12325" y="683419"/>
                    <a:pt x="0" y="671095"/>
                    <a:pt x="0" y="655892"/>
                  </a:cubicBezTo>
                  <a:cubicBezTo>
                    <a:pt x="0" y="655860"/>
                    <a:pt x="0" y="655828"/>
                    <a:pt x="0" y="655796"/>
                  </a:cubicBezTo>
                  <a:lnTo>
                    <a:pt x="0" y="27623"/>
                  </a:lnTo>
                  <a:cubicBezTo>
                    <a:pt x="-52" y="12420"/>
                    <a:pt x="12229" y="53"/>
                    <a:pt x="27432" y="0"/>
                  </a:cubicBezTo>
                  <a:cubicBezTo>
                    <a:pt x="27464" y="0"/>
                    <a:pt x="27496" y="0"/>
                    <a:pt x="27527" y="0"/>
                  </a:cubicBezTo>
                  <a:lnTo>
                    <a:pt x="963359" y="0"/>
                  </a:lnTo>
                  <a:cubicBezTo>
                    <a:pt x="978614" y="0"/>
                    <a:pt x="990981" y="12367"/>
                    <a:pt x="990981" y="27623"/>
                  </a:cubicBezTo>
                  <a:lnTo>
                    <a:pt x="990981" y="141923"/>
                  </a:lnTo>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41">
              <a:extLst>
                <a:ext uri="{FF2B5EF4-FFF2-40B4-BE49-F238E27FC236}">
                  <a16:creationId xmlns:a16="http://schemas.microsoft.com/office/drawing/2014/main" id="{68F5A2C6-AA54-4B26-9E26-4C1B0C90F170}"/>
                </a:ext>
              </a:extLst>
            </p:cNvPr>
            <p:cNvSpPr/>
            <p:nvPr/>
          </p:nvSpPr>
          <p:spPr>
            <a:xfrm>
              <a:off x="3416279" y="1533898"/>
              <a:ext cx="380208" cy="278147"/>
            </a:xfrm>
            <a:custGeom>
              <a:avLst/>
              <a:gdLst>
                <a:gd name="connsiteX0" fmla="*/ 1131570 w 1131570"/>
                <a:gd name="connsiteY0" fmla="*/ 124111 h 827817"/>
                <a:gd name="connsiteX1" fmla="*/ 1131570 w 1131570"/>
                <a:gd name="connsiteY1" fmla="*/ 27527 h 827817"/>
                <a:gd name="connsiteX2" fmla="*/ 1104043 w 1131570"/>
                <a:gd name="connsiteY2" fmla="*/ 0 h 827817"/>
                <a:gd name="connsiteX3" fmla="*/ 1103948 w 1131570"/>
                <a:gd name="connsiteY3" fmla="*/ 0 h 827817"/>
                <a:gd name="connsiteX4" fmla="*/ 27623 w 1131570"/>
                <a:gd name="connsiteY4" fmla="*/ 0 h 827817"/>
                <a:gd name="connsiteX5" fmla="*/ 0 w 1131570"/>
                <a:gd name="connsiteY5" fmla="*/ 27432 h 827817"/>
                <a:gd name="connsiteX6" fmla="*/ 0 w 1131570"/>
                <a:gd name="connsiteY6" fmla="*/ 27527 h 827817"/>
                <a:gd name="connsiteX7" fmla="*/ 0 w 1131570"/>
                <a:gd name="connsiteY7" fmla="*/ 800196 h 827817"/>
                <a:gd name="connsiteX8" fmla="*/ 27623 w 1131570"/>
                <a:gd name="connsiteY8" fmla="*/ 827818 h 827817"/>
                <a:gd name="connsiteX9" fmla="*/ 1103948 w 1131570"/>
                <a:gd name="connsiteY9" fmla="*/ 827818 h 827817"/>
                <a:gd name="connsiteX10" fmla="*/ 1131570 w 1131570"/>
                <a:gd name="connsiteY10" fmla="*/ 800196 h 827817"/>
                <a:gd name="connsiteX11" fmla="*/ 1131570 w 1131570"/>
                <a:gd name="connsiteY11" fmla="*/ 469106 h 82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1570" h="827817">
                  <a:moveTo>
                    <a:pt x="1131570" y="124111"/>
                  </a:moveTo>
                  <a:lnTo>
                    <a:pt x="1131570" y="27527"/>
                  </a:lnTo>
                  <a:cubicBezTo>
                    <a:pt x="1131570" y="12325"/>
                    <a:pt x="1119246" y="0"/>
                    <a:pt x="1104043" y="0"/>
                  </a:cubicBezTo>
                  <a:cubicBezTo>
                    <a:pt x="1104011" y="0"/>
                    <a:pt x="1103979" y="0"/>
                    <a:pt x="1103948" y="0"/>
                  </a:cubicBezTo>
                  <a:lnTo>
                    <a:pt x="27623" y="0"/>
                  </a:lnTo>
                  <a:cubicBezTo>
                    <a:pt x="12420" y="-52"/>
                    <a:pt x="53" y="12229"/>
                    <a:pt x="0" y="27432"/>
                  </a:cubicBezTo>
                  <a:cubicBezTo>
                    <a:pt x="0" y="27464"/>
                    <a:pt x="0" y="27496"/>
                    <a:pt x="0" y="27527"/>
                  </a:cubicBezTo>
                  <a:lnTo>
                    <a:pt x="0" y="800196"/>
                  </a:lnTo>
                  <a:cubicBezTo>
                    <a:pt x="0" y="815451"/>
                    <a:pt x="12367" y="827818"/>
                    <a:pt x="27623" y="827818"/>
                  </a:cubicBezTo>
                  <a:lnTo>
                    <a:pt x="1103948" y="827818"/>
                  </a:lnTo>
                  <a:cubicBezTo>
                    <a:pt x="1119203" y="827818"/>
                    <a:pt x="1131570" y="815451"/>
                    <a:pt x="1131570" y="800196"/>
                  </a:cubicBezTo>
                  <a:lnTo>
                    <a:pt x="1131570" y="469106"/>
                  </a:lnTo>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42">
              <a:extLst>
                <a:ext uri="{FF2B5EF4-FFF2-40B4-BE49-F238E27FC236}">
                  <a16:creationId xmlns:a16="http://schemas.microsoft.com/office/drawing/2014/main" id="{CCE51C79-2EB5-4813-882B-DFA939607F3C}"/>
                </a:ext>
              </a:extLst>
            </p:cNvPr>
            <p:cNvSpPr/>
            <p:nvPr/>
          </p:nvSpPr>
          <p:spPr>
            <a:xfrm>
              <a:off x="3534086" y="1557165"/>
              <a:ext cx="3200" cy="227516"/>
            </a:xfrm>
            <a:custGeom>
              <a:avLst/>
              <a:gdLst>
                <a:gd name="connsiteX0" fmla="*/ 0 w 9525"/>
                <a:gd name="connsiteY0" fmla="*/ 677132 h 677132"/>
                <a:gd name="connsiteX1" fmla="*/ 0 w 9525"/>
                <a:gd name="connsiteY1" fmla="*/ 0 h 677132"/>
              </a:gdLst>
              <a:ahLst/>
              <a:cxnLst>
                <a:cxn ang="0">
                  <a:pos x="connsiteX0" y="connsiteY0"/>
                </a:cxn>
                <a:cxn ang="0">
                  <a:pos x="connsiteX1" y="connsiteY1"/>
                </a:cxn>
              </a:cxnLst>
              <a:rect l="l" t="t" r="r" b="b"/>
              <a:pathLst>
                <a:path w="9525" h="677132">
                  <a:moveTo>
                    <a:pt x="0" y="677132"/>
                  </a:moveTo>
                  <a:lnTo>
                    <a:pt x="0" y="0"/>
                  </a:lnTo>
                </a:path>
              </a:pathLst>
            </a:custGeom>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43">
              <a:extLst>
                <a:ext uri="{FF2B5EF4-FFF2-40B4-BE49-F238E27FC236}">
                  <a16:creationId xmlns:a16="http://schemas.microsoft.com/office/drawing/2014/main" id="{023E8192-CA02-4FA6-B837-CD39ADB25113}"/>
                </a:ext>
              </a:extLst>
            </p:cNvPr>
            <p:cNvSpPr/>
            <p:nvPr/>
          </p:nvSpPr>
          <p:spPr>
            <a:xfrm>
              <a:off x="3611439" y="160401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Freeform: Shape 44">
              <a:extLst>
                <a:ext uri="{FF2B5EF4-FFF2-40B4-BE49-F238E27FC236}">
                  <a16:creationId xmlns:a16="http://schemas.microsoft.com/office/drawing/2014/main" id="{ABA56A5D-564E-4CB6-9DE2-5272710EADEA}"/>
                </a:ext>
              </a:extLst>
            </p:cNvPr>
            <p:cNvSpPr/>
            <p:nvPr/>
          </p:nvSpPr>
          <p:spPr>
            <a:xfrm>
              <a:off x="3611439" y="1733859"/>
              <a:ext cx="114478" cy="96"/>
            </a:xfrm>
            <a:custGeom>
              <a:avLst/>
              <a:gdLst>
                <a:gd name="connsiteX0" fmla="*/ 0 w 340709"/>
                <a:gd name="connsiteY0" fmla="*/ 286 h 285"/>
                <a:gd name="connsiteX1" fmla="*/ 340709 w 340709"/>
                <a:gd name="connsiteY1" fmla="*/ 0 h 285"/>
              </a:gdLst>
              <a:ahLst/>
              <a:cxnLst>
                <a:cxn ang="0">
                  <a:pos x="connsiteX0" y="connsiteY0"/>
                </a:cxn>
                <a:cxn ang="0">
                  <a:pos x="connsiteX1" y="connsiteY1"/>
                </a:cxn>
              </a:cxnLst>
              <a:rect l="l" t="t" r="r" b="b"/>
              <a:pathLst>
                <a:path w="340709" h="285">
                  <a:moveTo>
                    <a:pt x="0" y="286"/>
                  </a:moveTo>
                  <a:lnTo>
                    <a:pt x="340709" y="0"/>
                  </a:lnTo>
                </a:path>
              </a:pathLst>
            </a:custGeom>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2" name="Freeform: Shape 45">
              <a:extLst>
                <a:ext uri="{FF2B5EF4-FFF2-40B4-BE49-F238E27FC236}">
                  <a16:creationId xmlns:a16="http://schemas.microsoft.com/office/drawing/2014/main" id="{D45D6E01-9F7A-4E17-98B9-DD09D20B7048}"/>
                </a:ext>
              </a:extLst>
            </p:cNvPr>
            <p:cNvSpPr/>
            <p:nvPr/>
          </p:nvSpPr>
          <p:spPr>
            <a:xfrm>
              <a:off x="3611439" y="1668987"/>
              <a:ext cx="100556" cy="3200"/>
            </a:xfrm>
            <a:custGeom>
              <a:avLst/>
              <a:gdLst>
                <a:gd name="connsiteX0" fmla="*/ 0 w 299275"/>
                <a:gd name="connsiteY0" fmla="*/ 0 h 9525"/>
                <a:gd name="connsiteX1" fmla="*/ 299276 w 299275"/>
                <a:gd name="connsiteY1" fmla="*/ 0 h 9525"/>
              </a:gdLst>
              <a:ahLst/>
              <a:cxnLst>
                <a:cxn ang="0">
                  <a:pos x="connsiteX0" y="connsiteY0"/>
                </a:cxn>
                <a:cxn ang="0">
                  <a:pos x="connsiteX1" y="connsiteY1"/>
                </a:cxn>
              </a:cxnLst>
              <a:rect l="l" t="t" r="r" b="b"/>
              <a:pathLst>
                <a:path w="299275" h="9525">
                  <a:moveTo>
                    <a:pt x="0" y="0"/>
                  </a:moveTo>
                  <a:lnTo>
                    <a:pt x="299276" y="0"/>
                  </a:lnTo>
                </a:path>
              </a:pathLst>
            </a:custGeom>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3" name="Freeform: Shape 46">
              <a:extLst>
                <a:ext uri="{FF2B5EF4-FFF2-40B4-BE49-F238E27FC236}">
                  <a16:creationId xmlns:a16="http://schemas.microsoft.com/office/drawing/2014/main" id="{8F909F33-97AB-4590-B017-3F428104A13B}"/>
                </a:ext>
              </a:extLst>
            </p:cNvPr>
            <p:cNvSpPr/>
            <p:nvPr/>
          </p:nvSpPr>
          <p:spPr>
            <a:xfrm>
              <a:off x="3556584" y="158766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Freeform: Shape 47">
              <a:extLst>
                <a:ext uri="{FF2B5EF4-FFF2-40B4-BE49-F238E27FC236}">
                  <a16:creationId xmlns:a16="http://schemas.microsoft.com/office/drawing/2014/main" id="{13A0D5BE-7D14-4AB2-8276-CD1B2A09757B}"/>
                </a:ext>
              </a:extLst>
            </p:cNvPr>
            <p:cNvSpPr/>
            <p:nvPr/>
          </p:nvSpPr>
          <p:spPr>
            <a:xfrm>
              <a:off x="3556584" y="1652601"/>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5" name="Freeform: Shape 48">
              <a:extLst>
                <a:ext uri="{FF2B5EF4-FFF2-40B4-BE49-F238E27FC236}">
                  <a16:creationId xmlns:a16="http://schemas.microsoft.com/office/drawing/2014/main" id="{824DD62D-B63A-485A-A764-25D8AC7DB0D9}"/>
                </a:ext>
              </a:extLst>
            </p:cNvPr>
            <p:cNvSpPr/>
            <p:nvPr/>
          </p:nvSpPr>
          <p:spPr>
            <a:xfrm>
              <a:off x="3556584" y="1717505"/>
              <a:ext cx="32804" cy="32804"/>
            </a:xfrm>
            <a:custGeom>
              <a:avLst/>
              <a:gdLst>
                <a:gd name="connsiteX0" fmla="*/ 0 w 97631"/>
                <a:gd name="connsiteY0" fmla="*/ 0 h 97631"/>
                <a:gd name="connsiteX1" fmla="*/ 97631 w 97631"/>
                <a:gd name="connsiteY1" fmla="*/ 0 h 97631"/>
                <a:gd name="connsiteX2" fmla="*/ 97631 w 97631"/>
                <a:gd name="connsiteY2" fmla="*/ 97631 h 97631"/>
                <a:gd name="connsiteX3" fmla="*/ 0 w 97631"/>
                <a:gd name="connsiteY3" fmla="*/ 97631 h 97631"/>
              </a:gdLst>
              <a:ahLst/>
              <a:cxnLst>
                <a:cxn ang="0">
                  <a:pos x="connsiteX0" y="connsiteY0"/>
                </a:cxn>
                <a:cxn ang="0">
                  <a:pos x="connsiteX1" y="connsiteY1"/>
                </a:cxn>
                <a:cxn ang="0">
                  <a:pos x="connsiteX2" y="connsiteY2"/>
                </a:cxn>
                <a:cxn ang="0">
                  <a:pos x="connsiteX3" y="connsiteY3"/>
                </a:cxn>
              </a:cxnLst>
              <a:rect l="l" t="t" r="r" b="b"/>
              <a:pathLst>
                <a:path w="97631" h="97631">
                  <a:moveTo>
                    <a:pt x="0" y="0"/>
                  </a:moveTo>
                  <a:lnTo>
                    <a:pt x="97631" y="0"/>
                  </a:lnTo>
                  <a:lnTo>
                    <a:pt x="97631" y="97631"/>
                  </a:lnTo>
                  <a:lnTo>
                    <a:pt x="0" y="97631"/>
                  </a:lnTo>
                  <a:close/>
                </a:path>
              </a:pathLst>
            </a:custGeom>
            <a:noFill/>
            <a:ln w="9525" cap="flat">
              <a:solidFill>
                <a:srgbClr val="FFFFFF"/>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6" name="Freeform: Shape 49">
              <a:extLst>
                <a:ext uri="{FF2B5EF4-FFF2-40B4-BE49-F238E27FC236}">
                  <a16:creationId xmlns:a16="http://schemas.microsoft.com/office/drawing/2014/main" id="{29DD295F-AC10-4E86-9E27-89BC7A53F592}"/>
                </a:ext>
              </a:extLst>
            </p:cNvPr>
            <p:cNvSpPr/>
            <p:nvPr/>
          </p:nvSpPr>
          <p:spPr>
            <a:xfrm>
              <a:off x="3721149" y="1682877"/>
              <a:ext cx="28804" cy="29251"/>
            </a:xfrm>
            <a:custGeom>
              <a:avLst/>
              <a:gdLst>
                <a:gd name="connsiteX0" fmla="*/ 0 w 85725"/>
                <a:gd name="connsiteY0" fmla="*/ 87058 h 87058"/>
                <a:gd name="connsiteX1" fmla="*/ 85725 w 85725"/>
                <a:gd name="connsiteY1" fmla="*/ 58483 h 87058"/>
                <a:gd name="connsiteX2" fmla="*/ 24765 w 85725"/>
                <a:gd name="connsiteY2" fmla="*/ 0 h 87058"/>
              </a:gdLst>
              <a:ahLst/>
              <a:cxnLst>
                <a:cxn ang="0">
                  <a:pos x="connsiteX0" y="connsiteY0"/>
                </a:cxn>
                <a:cxn ang="0">
                  <a:pos x="connsiteX1" y="connsiteY1"/>
                </a:cxn>
                <a:cxn ang="0">
                  <a:pos x="connsiteX2" y="connsiteY2"/>
                </a:cxn>
              </a:cxnLst>
              <a:rect l="l" t="t" r="r" b="b"/>
              <a:pathLst>
                <a:path w="85725" h="87058">
                  <a:moveTo>
                    <a:pt x="0" y="87058"/>
                  </a:moveTo>
                  <a:cubicBezTo>
                    <a:pt x="0" y="87058"/>
                    <a:pt x="68771" y="64484"/>
                    <a:pt x="85725" y="58483"/>
                  </a:cubicBezTo>
                  <a:lnTo>
                    <a:pt x="24765" y="0"/>
                  </a:lnTo>
                  <a:close/>
                </a:path>
              </a:pathLst>
            </a:custGeom>
            <a:noFill/>
            <a:ln w="9525" cap="flat">
              <a:solidFill>
                <a:schemeClr val="accent1"/>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7" name="Freeform: Shape 50">
              <a:extLst>
                <a:ext uri="{FF2B5EF4-FFF2-40B4-BE49-F238E27FC236}">
                  <a16:creationId xmlns:a16="http://schemas.microsoft.com/office/drawing/2014/main" id="{5CC22510-F0CC-4B0E-AE36-18A56C0A74BE}"/>
                </a:ext>
              </a:extLst>
            </p:cNvPr>
            <p:cNvSpPr/>
            <p:nvPr/>
          </p:nvSpPr>
          <p:spPr>
            <a:xfrm>
              <a:off x="3729470" y="1541515"/>
              <a:ext cx="156467" cy="161044"/>
            </a:xfrm>
            <a:custGeom>
              <a:avLst/>
              <a:gdLst>
                <a:gd name="connsiteX0" fmla="*/ 1143 w 465677"/>
                <a:gd name="connsiteY0" fmla="*/ 416433 h 479297"/>
                <a:gd name="connsiteX1" fmla="*/ 0 w 465677"/>
                <a:gd name="connsiteY1" fmla="*/ 420434 h 479297"/>
                <a:gd name="connsiteX2" fmla="*/ 61150 w 465677"/>
                <a:gd name="connsiteY2" fmla="*/ 479298 h 479297"/>
                <a:gd name="connsiteX3" fmla="*/ 65056 w 465677"/>
                <a:gd name="connsiteY3" fmla="*/ 477965 h 479297"/>
                <a:gd name="connsiteX4" fmla="*/ 465677 w 465677"/>
                <a:gd name="connsiteY4" fmla="*/ 61531 h 479297"/>
                <a:gd name="connsiteX5" fmla="*/ 401764 w 465677"/>
                <a:gd name="connsiteY5" fmla="*/ 0 h 479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677" h="479297">
                  <a:moveTo>
                    <a:pt x="1143" y="416433"/>
                  </a:moveTo>
                  <a:lnTo>
                    <a:pt x="0" y="420434"/>
                  </a:lnTo>
                  <a:lnTo>
                    <a:pt x="61150" y="479298"/>
                  </a:lnTo>
                  <a:lnTo>
                    <a:pt x="65056" y="477965"/>
                  </a:lnTo>
                  <a:lnTo>
                    <a:pt x="465677" y="61531"/>
                  </a:lnTo>
                  <a:lnTo>
                    <a:pt x="401764" y="0"/>
                  </a:lnTo>
                  <a:close/>
                </a:path>
              </a:pathLst>
            </a:custGeom>
            <a:noFill/>
            <a:ln w="9525" cap="flat">
              <a:solidFill>
                <a:schemeClr val="accent1"/>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8" name="Freeform: Shape 51">
              <a:extLst>
                <a:ext uri="{FF2B5EF4-FFF2-40B4-BE49-F238E27FC236}">
                  <a16:creationId xmlns:a16="http://schemas.microsoft.com/office/drawing/2014/main" id="{434850C8-5EAA-45F9-A94A-F6970E1EB8CA}"/>
                </a:ext>
              </a:extLst>
            </p:cNvPr>
            <p:cNvSpPr/>
            <p:nvPr/>
          </p:nvSpPr>
          <p:spPr>
            <a:xfrm rot="18833400">
              <a:off x="3872469" y="1530493"/>
              <a:ext cx="17794" cy="29795"/>
            </a:xfrm>
            <a:custGeom>
              <a:avLst/>
              <a:gdLst>
                <a:gd name="connsiteX0" fmla="*/ 0 w 52959"/>
                <a:gd name="connsiteY0" fmla="*/ 0 h 88677"/>
                <a:gd name="connsiteX1" fmla="*/ 52959 w 52959"/>
                <a:gd name="connsiteY1" fmla="*/ 0 h 88677"/>
                <a:gd name="connsiteX2" fmla="*/ 52959 w 52959"/>
                <a:gd name="connsiteY2" fmla="*/ 88678 h 88677"/>
                <a:gd name="connsiteX3" fmla="*/ 0 w 52959"/>
                <a:gd name="connsiteY3" fmla="*/ 88678 h 88677"/>
              </a:gdLst>
              <a:ahLst/>
              <a:cxnLst>
                <a:cxn ang="0">
                  <a:pos x="connsiteX0" y="connsiteY0"/>
                </a:cxn>
                <a:cxn ang="0">
                  <a:pos x="connsiteX1" y="connsiteY1"/>
                </a:cxn>
                <a:cxn ang="0">
                  <a:pos x="connsiteX2" y="connsiteY2"/>
                </a:cxn>
                <a:cxn ang="0">
                  <a:pos x="connsiteX3" y="connsiteY3"/>
                </a:cxn>
              </a:cxnLst>
              <a:rect l="l" t="t" r="r" b="b"/>
              <a:pathLst>
                <a:path w="52959" h="88677">
                  <a:moveTo>
                    <a:pt x="0" y="0"/>
                  </a:moveTo>
                  <a:lnTo>
                    <a:pt x="52959" y="0"/>
                  </a:lnTo>
                  <a:lnTo>
                    <a:pt x="52959" y="88678"/>
                  </a:lnTo>
                  <a:lnTo>
                    <a:pt x="0" y="88678"/>
                  </a:lnTo>
                  <a:close/>
                </a:path>
              </a:pathLst>
            </a:custGeom>
            <a:noFill/>
            <a:ln w="9525" cap="flat">
              <a:solidFill>
                <a:schemeClr val="accent1"/>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9" name="Freeform: Shape 52">
              <a:extLst>
                <a:ext uri="{FF2B5EF4-FFF2-40B4-BE49-F238E27FC236}">
                  <a16:creationId xmlns:a16="http://schemas.microsoft.com/office/drawing/2014/main" id="{EF5F3395-61C9-4607-BDDE-86D5B830CEA6}"/>
                </a:ext>
              </a:extLst>
            </p:cNvPr>
            <p:cNvSpPr/>
            <p:nvPr/>
          </p:nvSpPr>
          <p:spPr>
            <a:xfrm>
              <a:off x="3835595" y="1562158"/>
              <a:ext cx="60808" cy="77833"/>
            </a:xfrm>
            <a:custGeom>
              <a:avLst/>
              <a:gdLst>
                <a:gd name="connsiteX0" fmla="*/ 149257 w 180975"/>
                <a:gd name="connsiteY0" fmla="*/ 0 h 231647"/>
                <a:gd name="connsiteX1" fmla="*/ 180975 w 180975"/>
                <a:gd name="connsiteY1" fmla="*/ 32956 h 231647"/>
                <a:gd name="connsiteX2" fmla="*/ 0 w 180975"/>
                <a:gd name="connsiteY2" fmla="*/ 231648 h 231647"/>
              </a:gdLst>
              <a:ahLst/>
              <a:cxnLst>
                <a:cxn ang="0">
                  <a:pos x="connsiteX0" y="connsiteY0"/>
                </a:cxn>
                <a:cxn ang="0">
                  <a:pos x="connsiteX1" y="connsiteY1"/>
                </a:cxn>
                <a:cxn ang="0">
                  <a:pos x="connsiteX2" y="connsiteY2"/>
                </a:cxn>
              </a:cxnLst>
              <a:rect l="l" t="t" r="r" b="b"/>
              <a:pathLst>
                <a:path w="180975" h="231647">
                  <a:moveTo>
                    <a:pt x="149257" y="0"/>
                  </a:moveTo>
                  <a:lnTo>
                    <a:pt x="180975" y="32956"/>
                  </a:lnTo>
                  <a:lnTo>
                    <a:pt x="0" y="231648"/>
                  </a:lnTo>
                </a:path>
              </a:pathLst>
            </a:custGeom>
            <a:noFill/>
            <a:ln w="9525" cap="flat">
              <a:solidFill>
                <a:schemeClr val="accent1"/>
              </a:solidFill>
              <a:prstDash val="solid"/>
              <a:round/>
            </a:ln>
          </p:spPr>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pic>
        <p:nvPicPr>
          <p:cNvPr id="2" name="Picture 1"/>
          <p:cNvPicPr>
            <a:picLocks noChangeAspect="1"/>
          </p:cNvPicPr>
          <p:nvPr/>
        </p:nvPicPr>
        <p:blipFill>
          <a:blip r:embed="rId3"/>
          <a:stretch>
            <a:fillRect/>
          </a:stretch>
        </p:blipFill>
        <p:spPr>
          <a:xfrm>
            <a:off x="5268892" y="3580103"/>
            <a:ext cx="679744" cy="683369"/>
          </a:xfrm>
          <a:prstGeom prst="rect">
            <a:avLst/>
          </a:prstGeom>
        </p:spPr>
      </p:pic>
      <p:pic>
        <p:nvPicPr>
          <p:cNvPr id="3" name="Picture 2"/>
          <p:cNvPicPr>
            <a:picLocks noChangeAspect="1"/>
          </p:cNvPicPr>
          <p:nvPr/>
        </p:nvPicPr>
        <p:blipFill>
          <a:blip r:embed="rId4"/>
          <a:stretch>
            <a:fillRect/>
          </a:stretch>
        </p:blipFill>
        <p:spPr>
          <a:xfrm>
            <a:off x="5193097" y="1915909"/>
            <a:ext cx="458226" cy="636279"/>
          </a:xfrm>
          <a:prstGeom prst="rect">
            <a:avLst/>
          </a:prstGeom>
        </p:spPr>
      </p:pic>
    </p:spTree>
    <p:extLst>
      <p:ext uri="{BB962C8B-B14F-4D97-AF65-F5344CB8AC3E}">
        <p14:creationId xmlns:p14="http://schemas.microsoft.com/office/powerpoint/2010/main" val="13660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Rectangle 195">
            <a:extLst>
              <a:ext uri="{FF2B5EF4-FFF2-40B4-BE49-F238E27FC236}">
                <a16:creationId xmlns:a16="http://schemas.microsoft.com/office/drawing/2014/main" id="{49743525-C510-4F14-9309-BFB5FE7ADFB8}"/>
              </a:ext>
            </a:extLst>
          </p:cNvPr>
          <p:cNvSpPr/>
          <p:nvPr/>
        </p:nvSpPr>
        <p:spPr>
          <a:xfrm>
            <a:off x="6544734" y="6172200"/>
            <a:ext cx="5647265" cy="685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281" name="Group 280">
            <a:extLst>
              <a:ext uri="{FF2B5EF4-FFF2-40B4-BE49-F238E27FC236}">
                <a16:creationId xmlns:a16="http://schemas.microsoft.com/office/drawing/2014/main" id="{DF39DA31-DE60-4414-B7F6-A1486EE6580F}"/>
              </a:ext>
            </a:extLst>
          </p:cNvPr>
          <p:cNvGrpSpPr/>
          <p:nvPr/>
        </p:nvGrpSpPr>
        <p:grpSpPr>
          <a:xfrm>
            <a:off x="8958351" y="41674"/>
            <a:ext cx="3251197" cy="6858000"/>
            <a:chOff x="6705601" y="0"/>
            <a:chExt cx="2438398" cy="5143500"/>
          </a:xfrm>
        </p:grpSpPr>
        <p:sp>
          <p:nvSpPr>
            <p:cNvPr id="191" name="Rectangle 190">
              <a:extLst>
                <a:ext uri="{FF2B5EF4-FFF2-40B4-BE49-F238E27FC236}">
                  <a16:creationId xmlns:a16="http://schemas.microsoft.com/office/drawing/2014/main" id="{E4F735B7-4F07-4D2E-B030-10492EE41650}"/>
                </a:ext>
              </a:extLst>
            </p:cNvPr>
            <p:cNvSpPr/>
            <p:nvPr/>
          </p:nvSpPr>
          <p:spPr>
            <a:xfrm>
              <a:off x="6705601" y="0"/>
              <a:ext cx="2438398"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61" name="Group 160">
              <a:extLst>
                <a:ext uri="{FF2B5EF4-FFF2-40B4-BE49-F238E27FC236}">
                  <a16:creationId xmlns:a16="http://schemas.microsoft.com/office/drawing/2014/main" id="{6BFFDC7B-F6FB-47B4-8764-CD6AE4CA3D25}"/>
                </a:ext>
              </a:extLst>
            </p:cNvPr>
            <p:cNvGrpSpPr/>
            <p:nvPr/>
          </p:nvGrpSpPr>
          <p:grpSpPr>
            <a:xfrm>
              <a:off x="7287299" y="721088"/>
              <a:ext cx="1511796" cy="519458"/>
              <a:chOff x="7224790" y="608788"/>
              <a:chExt cx="1511796" cy="519458"/>
            </a:xfrm>
          </p:grpSpPr>
          <p:sp>
            <p:nvSpPr>
              <p:cNvPr id="163" name="TextBox 162">
                <a:extLst>
                  <a:ext uri="{FF2B5EF4-FFF2-40B4-BE49-F238E27FC236}">
                    <a16:creationId xmlns:a16="http://schemas.microsoft.com/office/drawing/2014/main" id="{536E5EC4-1239-4E64-AF7D-11466B23C1DD}"/>
                  </a:ext>
                </a:extLst>
              </p:cNvPr>
              <p:cNvSpPr txBox="1"/>
              <p:nvPr/>
            </p:nvSpPr>
            <p:spPr>
              <a:xfrm>
                <a:off x="7224790" y="608788"/>
                <a:ext cx="1383323" cy="208403"/>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609585" rtl="0" eaLnBrk="1" fontAlgn="auto" latinLnBrk="0" hangingPunct="1">
                  <a:lnSpc>
                    <a:spcPct val="90000"/>
                  </a:lnSpc>
                  <a:spcBef>
                    <a:spcPct val="20000"/>
                  </a:spcBef>
                  <a:spcAft>
                    <a:spcPts val="800"/>
                  </a:spcAft>
                  <a:buClrTx/>
                  <a:buSzTx/>
                  <a:buFontTx/>
                  <a:buNone/>
                  <a:tabLst/>
                  <a:defRPr/>
                </a:pPr>
                <a:r>
                  <a:rPr lang="en-US" sz="2400" b="1" dirty="0">
                    <a:solidFill>
                      <a:srgbClr val="FFCC00"/>
                    </a:solidFill>
                    <a:latin typeface="Amazon Ember"/>
                  </a:rPr>
                  <a:t>200</a:t>
                </a:r>
                <a:endParaRPr kumimoji="0" lang="en-US" sz="2400" b="1" i="0" u="none" strike="noStrike" kern="1200" cap="none" spc="0" normalizeH="0" baseline="0" noProof="0" dirty="0">
                  <a:ln>
                    <a:noFill/>
                  </a:ln>
                  <a:solidFill>
                    <a:srgbClr val="FFCC00"/>
                  </a:solidFill>
                  <a:effectLst/>
                  <a:uLnTx/>
                  <a:uFillTx/>
                  <a:latin typeface="Amazon Ember"/>
                  <a:ea typeface="+mn-ea"/>
                </a:endParaRPr>
              </a:p>
            </p:txBody>
          </p:sp>
          <p:sp>
            <p:nvSpPr>
              <p:cNvPr id="164" name="TextBox 163">
                <a:extLst>
                  <a:ext uri="{FF2B5EF4-FFF2-40B4-BE49-F238E27FC236}">
                    <a16:creationId xmlns:a16="http://schemas.microsoft.com/office/drawing/2014/main" id="{77B5ACE2-4B53-4078-8313-2F57B2D06F8E}"/>
                  </a:ext>
                </a:extLst>
              </p:cNvPr>
              <p:cNvSpPr txBox="1"/>
              <p:nvPr/>
            </p:nvSpPr>
            <p:spPr>
              <a:xfrm>
                <a:off x="7224792" y="878149"/>
                <a:ext cx="1511794" cy="250097"/>
              </a:xfrm>
              <a:prstGeom prst="rect">
                <a:avLst/>
              </a:prstGeom>
            </p:spPr>
            <p:txBody>
              <a:bodyPr vert="horz" lIns="0" tIns="0" rIns="12192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609585" rtl="0" eaLnBrk="1" fontAlgn="auto" latinLnBrk="0" hangingPunct="1">
                  <a:lnSpc>
                    <a:spcPct val="90000"/>
                  </a:lnSpc>
                  <a:spcBef>
                    <a:spcPct val="20000"/>
                  </a:spcBef>
                  <a:spcAft>
                    <a:spcPts val="8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Number of existing applications</a:t>
                </a:r>
              </a:p>
            </p:txBody>
          </p:sp>
        </p:grpSp>
      </p:grpSp>
      <p:sp>
        <p:nvSpPr>
          <p:cNvPr id="198" name="TextBox 197">
            <a:extLst>
              <a:ext uri="{FF2B5EF4-FFF2-40B4-BE49-F238E27FC236}">
                <a16:creationId xmlns:a16="http://schemas.microsoft.com/office/drawing/2014/main" id="{E48E27EC-2DD9-4193-AD76-376770A98869}"/>
              </a:ext>
            </a:extLst>
          </p:cNvPr>
          <p:cNvSpPr txBox="1"/>
          <p:nvPr/>
        </p:nvSpPr>
        <p:spPr bwMode="black">
          <a:xfrm>
            <a:off x="10454640" y="6172201"/>
            <a:ext cx="1127760" cy="209791"/>
          </a:xfrm>
          <a:prstGeom prst="rect">
            <a:avLst/>
          </a:prstGeom>
          <a:no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fld id="{E1628AAE-5A61-43EB-BBD4-97DB23400D9C}" type="slidenum">
              <a:rPr kumimoji="0" lang="en-US" sz="1067" b="0" i="0" u="none" strike="noStrike" kern="1200" cap="none" spc="0" normalizeH="0" baseline="0" noProof="0">
                <a:ln>
                  <a:noFill/>
                </a:ln>
                <a:solidFill>
                  <a:srgbClr val="FFFFFF">
                    <a:lumMod val="25000"/>
                    <a:lumOff val="75000"/>
                  </a:srgbClr>
                </a:solidFill>
                <a:effectLst/>
                <a:uLnTx/>
                <a:uFillTx/>
                <a:latin typeface="Amazon Ember"/>
                <a:ea typeface="+mn-ea"/>
                <a:cs typeface="+mn-cs"/>
              </a:rPr>
              <a:pPr marL="0" marR="0" lvl="0" indent="0" algn="r" defTabSz="609585" rtl="0" eaLnBrk="1" fontAlgn="auto" latinLnBrk="0" hangingPunct="1">
                <a:lnSpc>
                  <a:spcPct val="100000"/>
                </a:lnSpc>
                <a:spcBef>
                  <a:spcPts val="0"/>
                </a:spcBef>
                <a:spcAft>
                  <a:spcPts val="0"/>
                </a:spcAft>
                <a:buClrTx/>
                <a:buSzTx/>
                <a:buFontTx/>
                <a:buNone/>
                <a:tabLst/>
                <a:defRPr/>
              </a:pPr>
              <a:t>4</a:t>
            </a:fld>
            <a:endParaRPr kumimoji="0" 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endParaRPr>
          </a:p>
        </p:txBody>
      </p:sp>
      <p:sp>
        <p:nvSpPr>
          <p:cNvPr id="200" name="TextBox 199">
            <a:extLst>
              <a:ext uri="{FF2B5EF4-FFF2-40B4-BE49-F238E27FC236}">
                <a16:creationId xmlns:a16="http://schemas.microsoft.com/office/drawing/2014/main" id="{EC16894D-89E3-4FB2-8DBA-B871C8B9ED39}"/>
              </a:ext>
            </a:extLst>
          </p:cNvPr>
          <p:cNvSpPr txBox="1"/>
          <p:nvPr/>
        </p:nvSpPr>
        <p:spPr bwMode="black">
          <a:xfrm>
            <a:off x="6587067" y="6172201"/>
            <a:ext cx="4458773" cy="209791"/>
          </a:xfrm>
          <a:prstGeom prst="rect">
            <a:avLst/>
          </a:prstGeom>
          <a:solidFill>
            <a:schemeClr val="bg1"/>
          </a:solidFill>
        </p:spPr>
        <p:txBody>
          <a:bodyPr wrap="square" lIns="0" tIns="0" rIns="0" bIns="0" rtlCol="0" anchor="ctr" anchorCtr="0">
            <a:no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067" b="0" i="0" u="none" strike="noStrike" kern="1200" cap="none" spc="0" normalizeH="0" baseline="0" noProof="0" dirty="0">
                <a:ln>
                  <a:noFill/>
                </a:ln>
                <a:solidFill>
                  <a:srgbClr val="FFFFFF">
                    <a:lumMod val="25000"/>
                    <a:lumOff val="75000"/>
                  </a:srgbClr>
                </a:solidFill>
                <a:effectLst/>
                <a:uLnTx/>
                <a:uFillTx/>
                <a:latin typeface="Amazon Ember"/>
                <a:ea typeface="+mn-ea"/>
                <a:cs typeface="+mn-cs"/>
              </a:rPr>
              <a:t>© 2021 Amazon Web Services, Inc. or its affiliates. All rights reserved   </a:t>
            </a:r>
            <a:r>
              <a:rPr kumimoji="0" lang="en-US" sz="1067" b="1" i="0" u="none" strike="noStrike" kern="1200" cap="none" spc="0" normalizeH="0" baseline="0" noProof="0" dirty="0">
                <a:ln>
                  <a:noFill/>
                </a:ln>
                <a:solidFill>
                  <a:srgbClr val="FFCC00"/>
                </a:solidFill>
                <a:effectLst/>
                <a:uLnTx/>
                <a:uFillTx/>
                <a:latin typeface="Amazon Ember"/>
                <a:ea typeface="+mn-ea"/>
                <a:cs typeface="+mn-cs"/>
              </a:rPr>
              <a:t>|</a:t>
            </a:r>
          </a:p>
        </p:txBody>
      </p:sp>
      <p:cxnSp>
        <p:nvCxnSpPr>
          <p:cNvPr id="7" name="Straight Connector 6">
            <a:extLst>
              <a:ext uri="{FF2B5EF4-FFF2-40B4-BE49-F238E27FC236}">
                <a16:creationId xmlns:a16="http://schemas.microsoft.com/office/drawing/2014/main" id="{E8D32FB4-5F2B-4A72-A955-5372BDE7745D}"/>
              </a:ext>
            </a:extLst>
          </p:cNvPr>
          <p:cNvCxnSpPr>
            <a:cxnSpLocks/>
          </p:cNvCxnSpPr>
          <p:nvPr/>
        </p:nvCxnSpPr>
        <p:spPr>
          <a:xfrm>
            <a:off x="9223214" y="1833343"/>
            <a:ext cx="2686373"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591ED128-9D98-4E73-BDF4-12966FCF2917}"/>
              </a:ext>
            </a:extLst>
          </p:cNvPr>
          <p:cNvCxnSpPr>
            <a:cxnSpLocks/>
          </p:cNvCxnSpPr>
          <p:nvPr/>
        </p:nvCxnSpPr>
        <p:spPr>
          <a:xfrm>
            <a:off x="9223214" y="2956378"/>
            <a:ext cx="2686373"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DD7E5D9-E594-4D13-9239-AD27BE9C8D20}"/>
              </a:ext>
            </a:extLst>
          </p:cNvPr>
          <p:cNvCxnSpPr>
            <a:cxnSpLocks/>
          </p:cNvCxnSpPr>
          <p:nvPr/>
        </p:nvCxnSpPr>
        <p:spPr>
          <a:xfrm>
            <a:off x="9223214" y="4077370"/>
            <a:ext cx="2686373"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5583B700-0637-4292-832C-01C2A6678C1F}"/>
              </a:ext>
            </a:extLst>
          </p:cNvPr>
          <p:cNvCxnSpPr>
            <a:cxnSpLocks/>
          </p:cNvCxnSpPr>
          <p:nvPr/>
        </p:nvCxnSpPr>
        <p:spPr>
          <a:xfrm>
            <a:off x="9149423" y="5261717"/>
            <a:ext cx="2686373"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pic>
        <p:nvPicPr>
          <p:cNvPr id="116" name="Picture 1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9425" y="793194"/>
            <a:ext cx="1379688" cy="821244"/>
          </a:xfrm>
          <a:prstGeom prst="rect">
            <a:avLst/>
          </a:prstGeom>
        </p:spPr>
      </p:pic>
      <p:cxnSp>
        <p:nvCxnSpPr>
          <p:cNvPr id="121" name="Straight Connector 120">
            <a:extLst>
              <a:ext uri="{FF2B5EF4-FFF2-40B4-BE49-F238E27FC236}">
                <a16:creationId xmlns:a16="http://schemas.microsoft.com/office/drawing/2014/main" id="{A32C3991-6744-4DEC-8918-53128BFFDBAF}"/>
              </a:ext>
            </a:extLst>
          </p:cNvPr>
          <p:cNvCxnSpPr>
            <a:cxnSpLocks/>
          </p:cNvCxnSpPr>
          <p:nvPr/>
        </p:nvCxnSpPr>
        <p:spPr>
          <a:xfrm flipH="1" flipV="1">
            <a:off x="4470516" y="744248"/>
            <a:ext cx="2105" cy="870189"/>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23" name="Rectangle 122"/>
          <p:cNvSpPr/>
          <p:nvPr/>
        </p:nvSpPr>
        <p:spPr>
          <a:xfrm>
            <a:off x="764439" y="1973781"/>
            <a:ext cx="7712511" cy="2103589"/>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CC00"/>
                </a:solidFill>
                <a:effectLst/>
                <a:uLnTx/>
                <a:uFillTx/>
                <a:latin typeface="Amazon Ember"/>
                <a:ea typeface="+mn-ea"/>
                <a:cs typeface="+mn-cs"/>
              </a:rPr>
              <a:t>Octank.com </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867" noProof="0" dirty="0">
                <a:solidFill>
                  <a:srgbClr val="FFFFFF"/>
                </a:solidFill>
                <a:latin typeface="Amazon Ember"/>
              </a:rPr>
              <a:t>I</a:t>
            </a:r>
            <a:r>
              <a:rPr kumimoji="0" lang="en-US" sz="1867" b="0" i="0" u="none" strike="noStrike" kern="1200" cap="none" spc="0" normalizeH="0" baseline="0" noProof="0" dirty="0">
                <a:ln>
                  <a:noFill/>
                </a:ln>
                <a:solidFill>
                  <a:srgbClr val="FFFFFF"/>
                </a:solidFill>
                <a:effectLst/>
                <a:uLnTx/>
                <a:uFillTx/>
                <a:latin typeface="Amazon Ember"/>
                <a:ea typeface="+mn-ea"/>
                <a:cs typeface="+mn-cs"/>
              </a:rPr>
              <a:t>s a mid size enterprise company currently </a:t>
            </a:r>
            <a:r>
              <a:rPr lang="en-US" sz="1867" dirty="0">
                <a:solidFill>
                  <a:srgbClr val="FFFFFF"/>
                </a:solidFill>
                <a:latin typeface="Amazon Ember"/>
              </a:rPr>
              <a:t>hosts applications in their private data centers, considering doing a Proof of Concept for couple of their non-business critical applications using AWS to improve developer agility</a:t>
            </a:r>
          </a:p>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4" name="TextBox 123">
            <a:extLst>
              <a:ext uri="{FF2B5EF4-FFF2-40B4-BE49-F238E27FC236}">
                <a16:creationId xmlns:a16="http://schemas.microsoft.com/office/drawing/2014/main" id="{536E5EC4-1239-4E64-AF7D-11466B23C1DD}"/>
              </a:ext>
            </a:extLst>
          </p:cNvPr>
          <p:cNvSpPr txBox="1"/>
          <p:nvPr/>
        </p:nvSpPr>
        <p:spPr>
          <a:xfrm>
            <a:off x="9716399" y="2024380"/>
            <a:ext cx="1844431" cy="277871"/>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609585" rtl="0" eaLnBrk="1" fontAlgn="auto" latinLnBrk="0" hangingPunct="1">
              <a:lnSpc>
                <a:spcPct val="90000"/>
              </a:lnSpc>
              <a:spcBef>
                <a:spcPct val="20000"/>
              </a:spcBef>
              <a:spcAft>
                <a:spcPts val="800"/>
              </a:spcAft>
              <a:buClrTx/>
              <a:buSzTx/>
              <a:buFontTx/>
              <a:buNone/>
              <a:tabLst/>
              <a:defRPr/>
            </a:pPr>
            <a:r>
              <a:rPr lang="en-US" sz="2400" b="1" noProof="0" dirty="0">
                <a:solidFill>
                  <a:srgbClr val="FFCC00"/>
                </a:solidFill>
                <a:latin typeface="Amazon Ember"/>
              </a:rPr>
              <a:t>3000/8000</a:t>
            </a:r>
            <a:endParaRPr kumimoji="0" lang="en-US" sz="2400" b="1" i="0" u="none" strike="noStrike" kern="1200" cap="none" spc="0" normalizeH="0" baseline="0" noProof="0" dirty="0">
              <a:ln>
                <a:noFill/>
              </a:ln>
              <a:solidFill>
                <a:srgbClr val="FFCC00"/>
              </a:solidFill>
              <a:effectLst/>
              <a:uLnTx/>
              <a:uFillTx/>
              <a:latin typeface="Amazon Ember"/>
              <a:ea typeface="+mn-ea"/>
            </a:endParaRPr>
          </a:p>
        </p:txBody>
      </p:sp>
      <p:sp>
        <p:nvSpPr>
          <p:cNvPr id="125" name="TextBox 124">
            <a:extLst>
              <a:ext uri="{FF2B5EF4-FFF2-40B4-BE49-F238E27FC236}">
                <a16:creationId xmlns:a16="http://schemas.microsoft.com/office/drawing/2014/main" id="{77B5ACE2-4B53-4078-8313-2F57B2D06F8E}"/>
              </a:ext>
            </a:extLst>
          </p:cNvPr>
          <p:cNvSpPr txBox="1"/>
          <p:nvPr/>
        </p:nvSpPr>
        <p:spPr>
          <a:xfrm>
            <a:off x="9747135" y="2433527"/>
            <a:ext cx="1844431" cy="333463"/>
          </a:xfrm>
          <a:prstGeom prst="rect">
            <a:avLst/>
          </a:prstGeom>
        </p:spPr>
        <p:txBody>
          <a:bodyPr vert="horz" lIns="0" tIns="0" rIns="12192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609585" rtl="0" eaLnBrk="1" fontAlgn="auto" latinLnBrk="0" hangingPunct="1">
              <a:lnSpc>
                <a:spcPct val="90000"/>
              </a:lnSpc>
              <a:spcBef>
                <a:spcPct val="20000"/>
              </a:spcBef>
              <a:spcAft>
                <a:spcPts val="800"/>
              </a:spcAft>
              <a:buClrTx/>
              <a:buSzTx/>
              <a:buFontTx/>
              <a:buNone/>
              <a:tabLst/>
              <a:defRPr/>
            </a:pPr>
            <a:r>
              <a:rPr lang="en-US" sz="1200" dirty="0">
                <a:solidFill>
                  <a:srgbClr val="FFFFFF"/>
                </a:solidFill>
                <a:latin typeface="Amazon Ember"/>
              </a:rPr>
              <a:t>Number of developers and testers/ total employees</a:t>
            </a:r>
            <a:endParaRPr kumimoji="0" lang="en-US" sz="1200" b="0" i="0" u="none" strike="noStrike" kern="1200" cap="none" spc="0" normalizeH="0" baseline="0" noProof="0" dirty="0">
              <a:ln>
                <a:noFill/>
              </a:ln>
              <a:solidFill>
                <a:srgbClr val="FFFFFF"/>
              </a:solidFill>
              <a:effectLst/>
              <a:uLnTx/>
              <a:uFillTx/>
              <a:latin typeface="Amazon Ember"/>
              <a:ea typeface="+mn-ea"/>
            </a:endParaRPr>
          </a:p>
        </p:txBody>
      </p:sp>
      <p:sp>
        <p:nvSpPr>
          <p:cNvPr id="126" name="TextBox 125">
            <a:extLst>
              <a:ext uri="{FF2B5EF4-FFF2-40B4-BE49-F238E27FC236}">
                <a16:creationId xmlns:a16="http://schemas.microsoft.com/office/drawing/2014/main" id="{536E5EC4-1239-4E64-AF7D-11466B23C1DD}"/>
              </a:ext>
            </a:extLst>
          </p:cNvPr>
          <p:cNvSpPr txBox="1"/>
          <p:nvPr/>
        </p:nvSpPr>
        <p:spPr>
          <a:xfrm>
            <a:off x="9716399" y="3331739"/>
            <a:ext cx="1844431" cy="277871"/>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609585" rtl="0" eaLnBrk="1" fontAlgn="auto" latinLnBrk="0" hangingPunct="1">
              <a:lnSpc>
                <a:spcPct val="90000"/>
              </a:lnSpc>
              <a:spcBef>
                <a:spcPct val="20000"/>
              </a:spcBef>
              <a:spcAft>
                <a:spcPts val="800"/>
              </a:spcAft>
              <a:buClrTx/>
              <a:buSzTx/>
              <a:buFontTx/>
              <a:buNone/>
              <a:tabLst/>
              <a:defRPr/>
            </a:pPr>
            <a:r>
              <a:rPr kumimoji="0" lang="en-US" sz="2400" b="1" i="0" u="none" strike="noStrike" kern="1200" cap="none" spc="0" normalizeH="0" baseline="0" noProof="0" dirty="0">
                <a:ln>
                  <a:noFill/>
                </a:ln>
                <a:solidFill>
                  <a:srgbClr val="FFCC00"/>
                </a:solidFill>
                <a:effectLst/>
                <a:uLnTx/>
                <a:uFillTx/>
                <a:latin typeface="Amazon Ember"/>
                <a:ea typeface="+mn-ea"/>
              </a:rPr>
              <a:t>$</a:t>
            </a:r>
            <a:r>
              <a:rPr lang="en-US" sz="2400" b="1" noProof="0" dirty="0">
                <a:solidFill>
                  <a:srgbClr val="FFCC00"/>
                </a:solidFill>
                <a:latin typeface="Amazon Ember"/>
              </a:rPr>
              <a:t>2</a:t>
            </a:r>
            <a:r>
              <a:rPr lang="en-US" sz="2400" b="1" dirty="0">
                <a:solidFill>
                  <a:srgbClr val="FFCC00"/>
                </a:solidFill>
                <a:latin typeface="Amazon Ember"/>
              </a:rPr>
              <a:t>B</a:t>
            </a:r>
            <a:endParaRPr kumimoji="0" lang="en-US" sz="2400" b="1" i="0" u="none" strike="noStrike" kern="1200" cap="none" spc="0" normalizeH="0" baseline="0" noProof="0" dirty="0">
              <a:ln>
                <a:noFill/>
              </a:ln>
              <a:solidFill>
                <a:srgbClr val="FFCC00"/>
              </a:solidFill>
              <a:effectLst/>
              <a:uLnTx/>
              <a:uFillTx/>
              <a:latin typeface="Amazon Ember"/>
              <a:ea typeface="+mn-ea"/>
            </a:endParaRPr>
          </a:p>
        </p:txBody>
      </p:sp>
      <p:sp>
        <p:nvSpPr>
          <p:cNvPr id="127" name="TextBox 126">
            <a:extLst>
              <a:ext uri="{FF2B5EF4-FFF2-40B4-BE49-F238E27FC236}">
                <a16:creationId xmlns:a16="http://schemas.microsoft.com/office/drawing/2014/main" id="{77B5ACE2-4B53-4078-8313-2F57B2D06F8E}"/>
              </a:ext>
            </a:extLst>
          </p:cNvPr>
          <p:cNvSpPr txBox="1"/>
          <p:nvPr/>
        </p:nvSpPr>
        <p:spPr>
          <a:xfrm>
            <a:off x="9747135" y="3644012"/>
            <a:ext cx="1844431" cy="333463"/>
          </a:xfrm>
          <a:prstGeom prst="rect">
            <a:avLst/>
          </a:prstGeom>
        </p:spPr>
        <p:txBody>
          <a:bodyPr vert="horz" lIns="0" tIns="0" rIns="12192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609585" rtl="0" eaLnBrk="1" fontAlgn="auto" latinLnBrk="0" hangingPunct="1">
              <a:lnSpc>
                <a:spcPct val="90000"/>
              </a:lnSpc>
              <a:spcBef>
                <a:spcPct val="20000"/>
              </a:spcBef>
              <a:spcAft>
                <a:spcPts val="8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Annual Recurring Revenue (ARR)</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0032" y="581846"/>
            <a:ext cx="1287669" cy="1243937"/>
          </a:xfrm>
          <a:prstGeom prst="rect">
            <a:avLst/>
          </a:prstGeom>
        </p:spPr>
      </p:pic>
      <p:sp>
        <p:nvSpPr>
          <p:cNvPr id="27"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9096674" y="644849"/>
            <a:ext cx="29394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en-US" sz="1200" b="0" i="1"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Provided by CTO after Meeting #1</a:t>
            </a:r>
          </a:p>
        </p:txBody>
      </p:sp>
      <p:sp>
        <p:nvSpPr>
          <p:cNvPr id="5" name="Rectangle 4"/>
          <p:cNvSpPr/>
          <p:nvPr/>
        </p:nvSpPr>
        <p:spPr>
          <a:xfrm>
            <a:off x="764438" y="3756481"/>
            <a:ext cx="7712511" cy="1077218"/>
          </a:xfrm>
          <a:prstGeom prst="rect">
            <a:avLst/>
          </a:prstGeom>
        </p:spPr>
        <p:txBody>
          <a:bodyPr wrap="square">
            <a:spAutoFit/>
          </a:bodyPr>
          <a:lstStyle/>
          <a:p>
            <a:pPr marL="0" marR="0" lvl="0" indent="0" algn="ctr" defTabSz="412740" rtl="0" eaLnBrk="1" fontAlgn="auto" latinLnBrk="0" hangingPunct="0">
              <a:lnSpc>
                <a:spcPct val="100000"/>
              </a:lnSpc>
              <a:spcBef>
                <a:spcPts val="0"/>
              </a:spcBef>
              <a:spcAft>
                <a:spcPts val="0"/>
              </a:spcAft>
              <a:buClrTx/>
              <a:buSzTx/>
              <a:buFontTx/>
              <a:buNone/>
              <a:tabLst/>
              <a:defRPr b="0"/>
            </a:pPr>
            <a:r>
              <a:rPr kumimoji="0" lang="en-US" sz="1600" b="0" i="1" u="none" strike="noStrike" kern="0" cap="none" spc="0" normalizeH="0" baseline="0" noProof="0" dirty="0">
                <a:ln>
                  <a:noFill/>
                </a:ln>
                <a:solidFill>
                  <a:srgbClr val="FFFFFF"/>
                </a:solidFill>
                <a:effectLst/>
                <a:uLnTx/>
                <a:uFillTx/>
                <a:latin typeface="Amazon Ember"/>
                <a:ea typeface="+mn-ea"/>
                <a:cs typeface="+mn-cs"/>
                <a:sym typeface="Helvetica Neue"/>
              </a:rPr>
              <a:t>“Octank.com has been a huge success, we need to start </a:t>
            </a:r>
            <a:r>
              <a:rPr lang="en-US" sz="1600" i="1" kern="0" dirty="0">
                <a:solidFill>
                  <a:srgbClr val="FFFFFF"/>
                </a:solidFill>
                <a:latin typeface="Amazon Ember"/>
                <a:sym typeface="Helvetica Neue"/>
              </a:rPr>
              <a:t>planning for infrastructure modernization for our apps </a:t>
            </a:r>
            <a:r>
              <a:rPr kumimoji="0" lang="en-US" sz="1600" b="0" i="1" u="none" strike="noStrike" kern="0" cap="none" spc="0" normalizeH="0" baseline="0" noProof="0" dirty="0">
                <a:ln>
                  <a:noFill/>
                </a:ln>
                <a:solidFill>
                  <a:srgbClr val="FFFFFF"/>
                </a:solidFill>
                <a:effectLst/>
                <a:uLnTx/>
                <a:uFillTx/>
                <a:latin typeface="Amazon Ember"/>
                <a:ea typeface="+mn-ea"/>
                <a:cs typeface="+mn-cs"/>
                <a:sym typeface="Helvetica Neue"/>
              </a:rPr>
              <a:t>as we grow. End-to-end </a:t>
            </a:r>
            <a:r>
              <a:rPr lang="en-US" sz="1600" i="1" kern="0" dirty="0">
                <a:solidFill>
                  <a:srgbClr val="FFFFFF"/>
                </a:solidFill>
                <a:latin typeface="Amazon Ember"/>
                <a:sym typeface="Helvetica Neue"/>
              </a:rPr>
              <a:t>DevOps </a:t>
            </a:r>
            <a:r>
              <a:rPr kumimoji="0" lang="en-US" sz="1600" b="0" i="1" u="none" strike="noStrike" kern="0" cap="none" spc="0" normalizeH="0" baseline="0" noProof="0" dirty="0">
                <a:ln>
                  <a:noFill/>
                </a:ln>
                <a:solidFill>
                  <a:srgbClr val="FFFFFF"/>
                </a:solidFill>
                <a:effectLst/>
                <a:uLnTx/>
                <a:uFillTx/>
                <a:latin typeface="Amazon Ember"/>
                <a:ea typeface="+mn-ea"/>
                <a:cs typeface="+mn-cs"/>
                <a:sym typeface="Helvetica Neue"/>
              </a:rPr>
              <a:t>automation will be the key as we plan our migration to cloud in hybrid cloud environment.” </a:t>
            </a:r>
          </a:p>
          <a:p>
            <a:pPr marL="0" marR="0" lvl="0" indent="0" algn="ctr" defTabSz="412740" rtl="0" eaLnBrk="1" fontAlgn="auto" latinLnBrk="0" hangingPunct="0">
              <a:lnSpc>
                <a:spcPct val="100000"/>
              </a:lnSpc>
              <a:spcBef>
                <a:spcPts val="0"/>
              </a:spcBef>
              <a:spcAft>
                <a:spcPts val="0"/>
              </a:spcAft>
              <a:buClrTx/>
              <a:buSzTx/>
              <a:buFontTx/>
              <a:buNone/>
              <a:tabLst/>
              <a:defRPr b="0"/>
            </a:pPr>
            <a:r>
              <a:rPr kumimoji="0" lang="en-US" sz="1600" b="1" i="0" u="none" strike="noStrike" kern="0" cap="none" spc="0" normalizeH="0" baseline="0" noProof="0" dirty="0">
                <a:ln>
                  <a:noFill/>
                </a:ln>
                <a:solidFill>
                  <a:srgbClr val="FFCC00"/>
                </a:solidFill>
                <a:effectLst/>
                <a:uLnTx/>
                <a:uFillTx/>
                <a:latin typeface="Amazon Ember"/>
                <a:ea typeface="+mn-ea"/>
                <a:cs typeface="+mn-cs"/>
                <a:sym typeface="Helvetica Neue"/>
              </a:rPr>
              <a:t>- CTO</a:t>
            </a:r>
          </a:p>
        </p:txBody>
      </p:sp>
      <p:sp>
        <p:nvSpPr>
          <p:cNvPr id="3" name="Rectangle 2"/>
          <p:cNvSpPr/>
          <p:nvPr/>
        </p:nvSpPr>
        <p:spPr>
          <a:xfrm>
            <a:off x="9198302" y="3036466"/>
            <a:ext cx="2512676" cy="276999"/>
          </a:xfrm>
          <a:prstGeom prst="rect">
            <a:avLst/>
          </a:prstGeom>
        </p:spPr>
        <p:txBody>
          <a:bodyPr wrap="none">
            <a:spAutoFit/>
          </a:bodyPr>
          <a:lstStyle/>
          <a:p>
            <a:pPr lvl="0" algn="ctr" defTabSz="609585">
              <a:defRPr/>
            </a:pPr>
            <a:r>
              <a:rPr lang="en-US" altLang="en-US" sz="1200" i="1" dirty="0">
                <a:solidFill>
                  <a:srgbClr val="FFFFFF"/>
                </a:solidFill>
                <a:latin typeface="Arial" panose="020B0604020202020204" pitchFamily="34" charset="0"/>
                <a:ea typeface="Amazon Ember" panose="020B0603020204020204" pitchFamily="34" charset="0"/>
                <a:cs typeface="Arial" panose="020B0604020202020204" pitchFamily="34" charset="0"/>
              </a:rPr>
              <a:t>Provided by CFO after Meeting #1</a:t>
            </a:r>
          </a:p>
        </p:txBody>
      </p:sp>
      <p:sp>
        <p:nvSpPr>
          <p:cNvPr id="30" name="Rectangle 29"/>
          <p:cNvSpPr/>
          <p:nvPr/>
        </p:nvSpPr>
        <p:spPr>
          <a:xfrm>
            <a:off x="764437" y="5123483"/>
            <a:ext cx="7712511" cy="584775"/>
          </a:xfrm>
          <a:prstGeom prst="rect">
            <a:avLst/>
          </a:prstGeom>
        </p:spPr>
        <p:txBody>
          <a:bodyPr wrap="square">
            <a:spAutoFit/>
          </a:bodyPr>
          <a:lstStyle/>
          <a:p>
            <a:pPr marL="0" marR="0" lvl="0" indent="0" algn="ctr" defTabSz="412740" rtl="0" eaLnBrk="1" fontAlgn="auto" latinLnBrk="0" hangingPunct="0">
              <a:lnSpc>
                <a:spcPct val="100000"/>
              </a:lnSpc>
              <a:spcBef>
                <a:spcPts val="0"/>
              </a:spcBef>
              <a:spcAft>
                <a:spcPts val="0"/>
              </a:spcAft>
              <a:buClrTx/>
              <a:buSzTx/>
              <a:buFontTx/>
              <a:buNone/>
              <a:tabLst/>
              <a:defRPr b="0"/>
            </a:pPr>
            <a:r>
              <a:rPr kumimoji="0" lang="en-US" sz="1600" b="0" i="1" u="none" strike="noStrike" kern="0" cap="none" spc="0" normalizeH="0" baseline="0" noProof="0" dirty="0">
                <a:ln>
                  <a:noFill/>
                </a:ln>
                <a:solidFill>
                  <a:srgbClr val="FFFFFF"/>
                </a:solidFill>
                <a:effectLst/>
                <a:uLnTx/>
                <a:uFillTx/>
                <a:latin typeface="Amazon Ember"/>
                <a:ea typeface="+mn-ea"/>
                <a:cs typeface="+mn-cs"/>
                <a:sym typeface="Helvetica Neue"/>
              </a:rPr>
              <a:t>New solutions put in place should</a:t>
            </a:r>
            <a:r>
              <a:rPr kumimoji="0" lang="en-US" sz="1600" b="0" i="1" u="none" strike="noStrike" kern="0" cap="none" spc="0" normalizeH="0" noProof="0" dirty="0">
                <a:ln>
                  <a:noFill/>
                </a:ln>
                <a:solidFill>
                  <a:srgbClr val="FFFFFF"/>
                </a:solidFill>
                <a:effectLst/>
                <a:uLnTx/>
                <a:uFillTx/>
                <a:latin typeface="Amazon Ember"/>
                <a:ea typeface="+mn-ea"/>
                <a:cs typeface="+mn-cs"/>
                <a:sym typeface="Helvetica Neue"/>
              </a:rPr>
              <a:t> help reduce our operational cost</a:t>
            </a:r>
            <a:endParaRPr lang="en-US" sz="1600" i="1" kern="0" noProof="0" dirty="0">
              <a:solidFill>
                <a:srgbClr val="FFFFFF"/>
              </a:solidFill>
              <a:latin typeface="Amazon Ember"/>
              <a:sym typeface="Helvetica Neue"/>
            </a:endParaRPr>
          </a:p>
          <a:p>
            <a:pPr marL="0" marR="0" lvl="0" indent="0" algn="ctr" defTabSz="412740" rtl="0" eaLnBrk="1" fontAlgn="auto" latinLnBrk="0" hangingPunct="0">
              <a:lnSpc>
                <a:spcPct val="100000"/>
              </a:lnSpc>
              <a:spcBef>
                <a:spcPts val="0"/>
              </a:spcBef>
              <a:spcAft>
                <a:spcPts val="0"/>
              </a:spcAft>
              <a:buClrTx/>
              <a:buSzTx/>
              <a:buFontTx/>
              <a:buNone/>
              <a:tabLst/>
              <a:defRPr b="0"/>
            </a:pPr>
            <a:r>
              <a:rPr kumimoji="0" lang="en-US" sz="1600" b="1" i="0" u="none" strike="noStrike" kern="0" cap="none" spc="0" normalizeH="0" baseline="0" noProof="0" dirty="0">
                <a:ln>
                  <a:noFill/>
                </a:ln>
                <a:solidFill>
                  <a:srgbClr val="FFCC00"/>
                </a:solidFill>
                <a:effectLst/>
                <a:uLnTx/>
                <a:uFillTx/>
                <a:latin typeface="Amazon Ember"/>
                <a:ea typeface="+mn-ea"/>
                <a:cs typeface="+mn-cs"/>
                <a:sym typeface="Helvetica Neue"/>
              </a:rPr>
              <a:t>- CFO</a:t>
            </a:r>
          </a:p>
        </p:txBody>
      </p:sp>
      <p:sp>
        <p:nvSpPr>
          <p:cNvPr id="4" name="Rectangle 3"/>
          <p:cNvSpPr/>
          <p:nvPr/>
        </p:nvSpPr>
        <p:spPr>
          <a:xfrm>
            <a:off x="9149423" y="4129660"/>
            <a:ext cx="2442143" cy="276999"/>
          </a:xfrm>
          <a:prstGeom prst="rect">
            <a:avLst/>
          </a:prstGeom>
        </p:spPr>
        <p:txBody>
          <a:bodyPr wrap="none">
            <a:spAutoFit/>
          </a:bodyPr>
          <a:lstStyle/>
          <a:p>
            <a:pPr lvl="0" algn="ctr" defTabSz="609585">
              <a:defRPr/>
            </a:pPr>
            <a:r>
              <a:rPr lang="en-US" altLang="en-US" sz="1200" i="1" dirty="0">
                <a:solidFill>
                  <a:srgbClr val="FFFFFF"/>
                </a:solidFill>
                <a:latin typeface="Arial" panose="020B0604020202020204" pitchFamily="34" charset="0"/>
                <a:ea typeface="Amazon Ember" panose="020B0603020204020204" pitchFamily="34" charset="0"/>
                <a:cs typeface="Arial" panose="020B0604020202020204" pitchFamily="34" charset="0"/>
              </a:rPr>
              <a:t> CTO question during Meeting #2</a:t>
            </a:r>
          </a:p>
        </p:txBody>
      </p:sp>
      <p:sp>
        <p:nvSpPr>
          <p:cNvPr id="28" name="TextBox 27">
            <a:extLst>
              <a:ext uri="{FF2B5EF4-FFF2-40B4-BE49-F238E27FC236}">
                <a16:creationId xmlns:a16="http://schemas.microsoft.com/office/drawing/2014/main" id="{77B5ACE2-4B53-4078-8313-2F57B2D06F8E}"/>
              </a:ext>
            </a:extLst>
          </p:cNvPr>
          <p:cNvSpPr txBox="1"/>
          <p:nvPr/>
        </p:nvSpPr>
        <p:spPr>
          <a:xfrm>
            <a:off x="9716398" y="4645046"/>
            <a:ext cx="1844431" cy="333463"/>
          </a:xfrm>
          <a:prstGeom prst="rect">
            <a:avLst/>
          </a:prstGeom>
        </p:spPr>
        <p:txBody>
          <a:bodyPr vert="horz" lIns="0" tIns="0" rIns="12192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marR="0" lvl="0" indent="0" algn="l" defTabSz="609585" rtl="0" eaLnBrk="1" fontAlgn="auto" latinLnBrk="0" hangingPunct="1">
              <a:lnSpc>
                <a:spcPct val="90000"/>
              </a:lnSpc>
              <a:spcBef>
                <a:spcPct val="20000"/>
              </a:spcBef>
              <a:spcAft>
                <a:spcPts val="8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rPr>
              <a:t>How</a:t>
            </a:r>
            <a:r>
              <a:rPr kumimoji="0" lang="en-US" sz="1200" b="0" i="0" u="none" strike="noStrike" kern="1200" cap="none" spc="0" normalizeH="0" noProof="0" dirty="0">
                <a:ln>
                  <a:noFill/>
                </a:ln>
                <a:solidFill>
                  <a:srgbClr val="FFFFFF"/>
                </a:solidFill>
                <a:effectLst/>
                <a:uLnTx/>
                <a:uFillTx/>
                <a:latin typeface="Amazon Ember"/>
                <a:ea typeface="+mn-ea"/>
              </a:rPr>
              <a:t> Lambda function in another VPC communicate with EKS cluster ?</a:t>
            </a:r>
            <a:endParaRPr kumimoji="0" lang="en-US" sz="1200" b="0" i="0" u="none" strike="noStrike" kern="1200" cap="none" spc="0" normalizeH="0" baseline="0" noProof="0" dirty="0">
              <a:ln>
                <a:noFill/>
              </a:ln>
              <a:solidFill>
                <a:srgbClr val="FFFFFF"/>
              </a:solidFill>
              <a:effectLst/>
              <a:uLnTx/>
              <a:uFillTx/>
              <a:latin typeface="Amazon Ember"/>
              <a:ea typeface="+mn-ea"/>
            </a:endParaRPr>
          </a:p>
        </p:txBody>
      </p:sp>
    </p:spTree>
    <p:extLst>
      <p:ext uri="{BB962C8B-B14F-4D97-AF65-F5344CB8AC3E}">
        <p14:creationId xmlns:p14="http://schemas.microsoft.com/office/powerpoint/2010/main" val="180135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341" y="367349"/>
            <a:ext cx="10972800" cy="494944"/>
          </a:xfrm>
        </p:spPr>
        <p:txBody>
          <a:bodyPr/>
          <a:lstStyle/>
          <a:p>
            <a:r>
              <a:rPr lang="en-US" dirty="0">
                <a:solidFill>
                  <a:schemeClr val="accent1"/>
                </a:solidFill>
              </a:rPr>
              <a:t>Workflow 1 </a:t>
            </a:r>
            <a:r>
              <a:rPr lang="en-US" dirty="0"/>
              <a:t>– DevOps CI/CD workflow automation</a:t>
            </a:r>
          </a:p>
        </p:txBody>
      </p:sp>
      <p:sp>
        <p:nvSpPr>
          <p:cNvPr id="88" name="Rectangle 87"/>
          <p:cNvSpPr/>
          <p:nvPr/>
        </p:nvSpPr>
        <p:spPr>
          <a:xfrm>
            <a:off x="541748" y="3941943"/>
            <a:ext cx="11230393" cy="1621673"/>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TextBox 90"/>
          <p:cNvSpPr txBox="1"/>
          <p:nvPr/>
        </p:nvSpPr>
        <p:spPr>
          <a:xfrm rot="16200000">
            <a:off x="-533942" y="4427175"/>
            <a:ext cx="1740060" cy="379656"/>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CC00"/>
                </a:solidFill>
                <a:effectLst/>
                <a:uLnTx/>
                <a:uFillTx/>
                <a:latin typeface="Amazon Ember"/>
                <a:ea typeface="+mn-ea"/>
                <a:cs typeface="+mn-cs"/>
              </a:rPr>
              <a:t>Workflow 1</a:t>
            </a:r>
          </a:p>
        </p:txBody>
      </p:sp>
      <p:sp>
        <p:nvSpPr>
          <p:cNvPr id="3" name="Rectangle 2"/>
          <p:cNvSpPr/>
          <p:nvPr/>
        </p:nvSpPr>
        <p:spPr>
          <a:xfrm>
            <a:off x="654130" y="4523346"/>
            <a:ext cx="1392915"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232F"/>
                </a:solidFill>
                <a:effectLst/>
                <a:uLnTx/>
                <a:uFillTx/>
                <a:latin typeface="Amazon Ember"/>
                <a:ea typeface="+mn-ea"/>
                <a:cs typeface="+mn-cs"/>
              </a:rPr>
              <a:t>Create CodePipeline</a:t>
            </a:r>
          </a:p>
        </p:txBody>
      </p:sp>
      <p:sp>
        <p:nvSpPr>
          <p:cNvPr id="86" name="Rectangle 85"/>
          <p:cNvSpPr/>
          <p:nvPr/>
        </p:nvSpPr>
        <p:spPr>
          <a:xfrm>
            <a:off x="2216468" y="4523346"/>
            <a:ext cx="1334447"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dirty="0">
                <a:solidFill>
                  <a:srgbClr val="1C232F"/>
                </a:solidFill>
                <a:latin typeface="Amazon Ember"/>
              </a:rPr>
              <a:t>Developer</a:t>
            </a:r>
            <a:r>
              <a:rPr kumimoji="0" lang="en-US" sz="1200" b="0" i="0" u="none" strike="noStrike" kern="1200" cap="none" spc="0" normalizeH="0" noProof="0" dirty="0">
                <a:ln>
                  <a:noFill/>
                </a:ln>
                <a:solidFill>
                  <a:srgbClr val="1C232F"/>
                </a:solidFill>
                <a:effectLst/>
                <a:uLnTx/>
                <a:uFillTx/>
                <a:latin typeface="Amazon Ember"/>
                <a:ea typeface="+mn-ea"/>
                <a:cs typeface="+mn-cs"/>
              </a:rPr>
              <a:t> Commits code</a:t>
            </a:r>
            <a:endParaRPr kumimoji="0" lang="en-US" sz="12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87" name="Rectangle 86"/>
          <p:cNvSpPr/>
          <p:nvPr/>
        </p:nvSpPr>
        <p:spPr>
          <a:xfrm>
            <a:off x="3914995" y="4523346"/>
            <a:ext cx="1464760"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dirty="0" err="1">
                <a:solidFill>
                  <a:srgbClr val="1C232F"/>
                </a:solidFill>
                <a:latin typeface="Amazon Ember"/>
              </a:rPr>
              <a:t>CodeBuild</a:t>
            </a:r>
            <a:endParaRPr lang="en-US" sz="1200" dirty="0">
              <a:solidFill>
                <a:srgbClr val="1C232F"/>
              </a:solidFill>
              <a:latin typeface="Amazon Ember"/>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232F"/>
                </a:solidFill>
                <a:effectLst/>
                <a:uLnTx/>
                <a:uFillTx/>
                <a:latin typeface="Amazon Ember"/>
                <a:ea typeface="+mn-ea"/>
                <a:cs typeface="+mn-cs"/>
              </a:rPr>
              <a:t>- creates</a:t>
            </a:r>
            <a:r>
              <a:rPr kumimoji="0" lang="en-US" sz="1200" b="0" i="0" u="none" strike="noStrike" kern="1200" cap="none" spc="0" normalizeH="0" noProof="0" dirty="0">
                <a:ln>
                  <a:noFill/>
                </a:ln>
                <a:solidFill>
                  <a:srgbClr val="1C232F"/>
                </a:solidFill>
                <a:effectLst/>
                <a:uLnTx/>
                <a:uFillTx/>
                <a:latin typeface="Amazon Ember"/>
                <a:ea typeface="+mn-ea"/>
                <a:cs typeface="+mn-cs"/>
              </a:rPr>
              <a:t> build, test</a:t>
            </a:r>
            <a:endParaRPr kumimoji="0" lang="en-US" sz="12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94" name="Rectangle 93"/>
          <p:cNvSpPr/>
          <p:nvPr/>
        </p:nvSpPr>
        <p:spPr>
          <a:xfrm>
            <a:off x="5709682" y="4540996"/>
            <a:ext cx="1521129"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232F"/>
                </a:solidFill>
                <a:effectLst/>
                <a:uLnTx/>
                <a:uFillTx/>
                <a:latin typeface="Amazon Ember"/>
                <a:ea typeface="+mn-ea"/>
                <a:cs typeface="+mn-cs"/>
              </a:rPr>
              <a:t>Save in the ECR - Registry</a:t>
            </a:r>
          </a:p>
        </p:txBody>
      </p:sp>
      <p:sp>
        <p:nvSpPr>
          <p:cNvPr id="95" name="Rectangle 94"/>
          <p:cNvSpPr/>
          <p:nvPr/>
        </p:nvSpPr>
        <p:spPr>
          <a:xfrm>
            <a:off x="7575555" y="4540996"/>
            <a:ext cx="1356284"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C232F"/>
                </a:solidFill>
                <a:effectLst/>
                <a:uLnTx/>
                <a:uFillTx/>
                <a:latin typeface="Amazon Ember"/>
                <a:ea typeface="+mn-ea"/>
                <a:cs typeface="+mn-cs"/>
              </a:rPr>
              <a:t>CodeDeploy</a:t>
            </a:r>
            <a:r>
              <a:rPr kumimoji="0" lang="en-US" sz="1200" b="0" i="0" u="none" strike="noStrike" kern="1200" cap="none" spc="0" normalizeH="0" baseline="0" noProof="0" dirty="0">
                <a:ln>
                  <a:noFill/>
                </a:ln>
                <a:solidFill>
                  <a:srgbClr val="1C232F"/>
                </a:solidFill>
                <a:effectLst/>
                <a:uLnTx/>
                <a:uFillTx/>
                <a:latin typeface="Amazon Ember"/>
                <a:ea typeface="+mn-ea"/>
                <a:cs typeface="+mn-cs"/>
              </a:rPr>
              <a:t> - Staging</a:t>
            </a:r>
          </a:p>
        </p:txBody>
      </p:sp>
      <p:cxnSp>
        <p:nvCxnSpPr>
          <p:cNvPr id="97" name="Straight Arrow Connector 96"/>
          <p:cNvCxnSpPr>
            <a:stCxn id="86" idx="3"/>
          </p:cNvCxnSpPr>
          <p:nvPr/>
        </p:nvCxnSpPr>
        <p:spPr>
          <a:xfrm flipV="1">
            <a:off x="3550915" y="4863023"/>
            <a:ext cx="347985" cy="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11" idx="3"/>
            <a:endCxn id="149" idx="1"/>
          </p:cNvCxnSpPr>
          <p:nvPr/>
        </p:nvCxnSpPr>
        <p:spPr>
          <a:xfrm>
            <a:off x="9776120" y="4883807"/>
            <a:ext cx="425787" cy="335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49" name="Rectangle 148"/>
          <p:cNvSpPr/>
          <p:nvPr/>
        </p:nvSpPr>
        <p:spPr>
          <a:xfrm>
            <a:off x="10201907" y="4547481"/>
            <a:ext cx="1356284"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232F"/>
                </a:solidFill>
                <a:effectLst/>
                <a:uLnTx/>
                <a:uFillTx/>
                <a:latin typeface="Amazon Ember"/>
                <a:ea typeface="+mn-ea"/>
                <a:cs typeface="+mn-cs"/>
              </a:rPr>
              <a:t>CodeDeploy</a:t>
            </a:r>
            <a:r>
              <a:rPr kumimoji="0" lang="en-US" sz="1200" b="0" i="0" u="none" strike="noStrike" kern="1200" cap="none" spc="0" normalizeH="0" noProof="0" dirty="0">
                <a:ln>
                  <a:noFill/>
                </a:ln>
                <a:solidFill>
                  <a:srgbClr val="1C232F"/>
                </a:solidFill>
                <a:effectLst/>
                <a:uLnTx/>
                <a:uFillTx/>
                <a:latin typeface="Amazon Ember"/>
                <a:ea typeface="+mn-ea"/>
                <a:cs typeface="+mn-cs"/>
              </a:rPr>
              <a:t> - Prod</a:t>
            </a:r>
            <a:endParaRPr kumimoji="0" lang="en-US" sz="12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153"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539450" y="3976214"/>
            <a:ext cx="2851485"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altLang="en-US" sz="1333" b="1"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Automated </a:t>
            </a:r>
            <a:r>
              <a:rPr lang="en-US" altLang="en-US" sz="1333" b="1" dirty="0">
                <a:solidFill>
                  <a:srgbClr val="FFFFFF"/>
                </a:solidFill>
                <a:latin typeface="Arial" panose="020B0604020202020204" pitchFamily="34" charset="0"/>
                <a:ea typeface="Amazon Ember" panose="020B0603020204020204" pitchFamily="34" charset="0"/>
                <a:cs typeface="Arial" panose="020B0604020202020204" pitchFamily="34" charset="0"/>
              </a:rPr>
              <a:t>DevOps workflow</a:t>
            </a:r>
            <a:endParaRPr kumimoji="0" lang="en-US" altLang="en-US" sz="1333" b="1"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B4FAB295-8062-4E76-A6D1-4D4D7AFDF2DE}"/>
              </a:ext>
            </a:extLst>
          </p:cNvPr>
          <p:cNvSpPr/>
          <p:nvPr/>
        </p:nvSpPr>
        <p:spPr>
          <a:xfrm>
            <a:off x="525915" y="979037"/>
            <a:ext cx="11246225" cy="2601992"/>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7" name="Collects documents…"/>
          <p:cNvSpPr txBox="1"/>
          <p:nvPr/>
        </p:nvSpPr>
        <p:spPr>
          <a:xfrm>
            <a:off x="525914" y="2114404"/>
            <a:ext cx="11259760" cy="512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marL="0" marR="0" lvl="0" indent="0" algn="ctr" defTabSz="412740" rtl="0" eaLnBrk="1" fontAlgn="auto" latinLnBrk="0" hangingPunct="0">
              <a:lnSpc>
                <a:spcPct val="100000"/>
              </a:lnSpc>
              <a:spcBef>
                <a:spcPts val="0"/>
              </a:spcBef>
              <a:spcAft>
                <a:spcPts val="0"/>
              </a:spcAft>
              <a:buClrTx/>
              <a:buSzTx/>
              <a:buFontTx/>
              <a:buNone/>
              <a:tabLst/>
              <a:defRPr b="0"/>
            </a:pPr>
            <a:r>
              <a:rPr lang="en-US" sz="1200" b="1" kern="0" dirty="0">
                <a:solidFill>
                  <a:srgbClr val="FFCC00"/>
                </a:solidFill>
                <a:latin typeface="Amazon Ember" panose="02000000000000000000"/>
                <a:sym typeface="Helvetica Neue"/>
              </a:rPr>
              <a:t>Developer Tools</a:t>
            </a:r>
            <a:endParaRPr kumimoji="0" lang="en-US" sz="12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endParaRPr>
          </a:p>
        </p:txBody>
      </p:sp>
      <p:cxnSp>
        <p:nvCxnSpPr>
          <p:cNvPr id="50" name="Straight Connector 49">
            <a:extLst>
              <a:ext uri="{FF2B5EF4-FFF2-40B4-BE49-F238E27FC236}">
                <a16:creationId xmlns:a16="http://schemas.microsoft.com/office/drawing/2014/main" id="{7FA74BE5-2BC0-426B-AB7C-C3BE61903FA7}"/>
              </a:ext>
            </a:extLst>
          </p:cNvPr>
          <p:cNvCxnSpPr/>
          <p:nvPr/>
        </p:nvCxnSpPr>
        <p:spPr>
          <a:xfrm>
            <a:off x="5849384" y="2053901"/>
            <a:ext cx="558101"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5459" y="1121271"/>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Collects documents…">
            <a:extLst>
              <a:ext uri="{FF2B5EF4-FFF2-40B4-BE49-F238E27FC236}">
                <a16:creationId xmlns:a16="http://schemas.microsoft.com/office/drawing/2014/main" id="{9CA795FF-85BA-B942-80E3-9FD04029C3A4}"/>
              </a:ext>
            </a:extLst>
          </p:cNvPr>
          <p:cNvSpPr txBox="1"/>
          <p:nvPr/>
        </p:nvSpPr>
        <p:spPr>
          <a:xfrm>
            <a:off x="539450" y="2624096"/>
            <a:ext cx="11232689" cy="5655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algn="ctr" defTabSz="412740" hangingPunct="0">
              <a:defRPr b="0"/>
            </a:pPr>
            <a:r>
              <a:rPr lang="en-US" sz="1100" i="1" kern="0" dirty="0">
                <a:solidFill>
                  <a:srgbClr val="FFFFFF"/>
                </a:solidFill>
                <a:sym typeface="Helvetica Neue"/>
              </a:rPr>
              <a:t>“As we grow we need to start planning for infrastructure modernization for our applications. End-to-end DevOps automation will be the key as we plan our migration to cloud in hybrid cloud environment.” </a:t>
            </a:r>
            <a:endParaRPr kumimoji="0" lang="en-US" sz="1067" b="0" i="1"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a:p>
            <a:pPr marL="0" marR="0" lvl="0" indent="0" algn="ctr" defTabSz="412740" rtl="0" eaLnBrk="1" fontAlgn="auto" latinLnBrk="0" hangingPunct="0">
              <a:lnSpc>
                <a:spcPct val="100000"/>
              </a:lnSpc>
              <a:spcBef>
                <a:spcPts val="0"/>
              </a:spcBef>
              <a:spcAft>
                <a:spcPts val="0"/>
              </a:spcAft>
              <a:buClrTx/>
              <a:buSzTx/>
              <a:buFontTx/>
              <a:buNone/>
              <a:tabLst/>
              <a:defRPr b="0"/>
            </a:pPr>
            <a:r>
              <a:rPr kumimoji="0" lang="en-US" sz="1067"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 CTO</a:t>
            </a:r>
            <a:endParaRPr kumimoji="0" sz="1067"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endParaRPr>
          </a:p>
        </p:txBody>
      </p:sp>
      <p:sp>
        <p:nvSpPr>
          <p:cNvPr id="11" name="Flowchart: Decision 10"/>
          <p:cNvSpPr/>
          <p:nvPr/>
        </p:nvSpPr>
        <p:spPr>
          <a:xfrm>
            <a:off x="9433220" y="4461861"/>
            <a:ext cx="342900" cy="843891"/>
          </a:xfrm>
          <a:prstGeom prst="flowChartDecisi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r>
              <a:rPr lang="en-US" dirty="0">
                <a:solidFill>
                  <a:schemeClr val="tx1"/>
                </a:solidFill>
              </a:rPr>
              <a:t>?</a:t>
            </a:r>
          </a:p>
        </p:txBody>
      </p:sp>
      <p:cxnSp>
        <p:nvCxnSpPr>
          <p:cNvPr id="32" name="Straight Arrow Connector 31"/>
          <p:cNvCxnSpPr>
            <a:stCxn id="95" idx="3"/>
            <a:endCxn id="11" idx="1"/>
          </p:cNvCxnSpPr>
          <p:nvPr/>
        </p:nvCxnSpPr>
        <p:spPr>
          <a:xfrm>
            <a:off x="8931839" y="4880674"/>
            <a:ext cx="501381" cy="3133"/>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7230811" y="4925038"/>
            <a:ext cx="347985" cy="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5383598" y="4904093"/>
            <a:ext cx="347985" cy="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476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7"/>
                                        </p:tgtEl>
                                        <p:attrNameLst>
                                          <p:attrName>style.visibility</p:attrName>
                                        </p:attrNameLst>
                                      </p:cBhvr>
                                      <p:to>
                                        <p:strVal val="visible"/>
                                      </p:to>
                                    </p:set>
                                    <p:animEffect transition="in" filter="fade">
                                      <p:cBhvr>
                                        <p:cTn id="26" dur="500"/>
                                        <p:tgtEl>
                                          <p:spTgt spid="9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fade">
                                      <p:cBhvr>
                                        <p:cTn id="37" dur="500"/>
                                        <p:tgtEl>
                                          <p:spTgt spid="9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6" grpId="0" animBg="1"/>
      <p:bldP spid="87" grpId="0" animBg="1"/>
      <p:bldP spid="94" grpId="0" animBg="1"/>
      <p:bldP spid="95" grpId="0" animBg="1"/>
      <p:bldP spid="149" grpId="0" animBg="1"/>
      <p:bldP spid="46" grpId="0" animBg="1"/>
      <p:bldP spid="47"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14749" y="891712"/>
            <a:ext cx="7419652" cy="4525448"/>
          </a:xfrm>
          <a:prstGeom prst="rect">
            <a:avLst/>
          </a:prstGeom>
          <a:solidFill>
            <a:schemeClr val="bg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a:solidFill>
                <a:schemeClr val="tx1"/>
              </a:solidFill>
            </a:endParaRPr>
          </a:p>
        </p:txBody>
      </p:sp>
      <p:sp>
        <p:nvSpPr>
          <p:cNvPr id="2" name="Title 1"/>
          <p:cNvSpPr>
            <a:spLocks noGrp="1"/>
          </p:cNvSpPr>
          <p:nvPr>
            <p:ph type="title"/>
          </p:nvPr>
        </p:nvSpPr>
        <p:spPr>
          <a:xfrm>
            <a:off x="161160" y="220537"/>
            <a:ext cx="10972800" cy="459691"/>
          </a:xfrm>
        </p:spPr>
        <p:txBody>
          <a:bodyPr/>
          <a:lstStyle/>
          <a:p>
            <a:r>
              <a:rPr lang="en-US" dirty="0">
                <a:solidFill>
                  <a:schemeClr val="accent1"/>
                </a:solidFill>
              </a:rPr>
              <a:t>Workflow 1 Demo </a:t>
            </a:r>
            <a:r>
              <a:rPr lang="en-US" dirty="0"/>
              <a:t>– DevOps – CI/CD</a:t>
            </a:r>
          </a:p>
        </p:txBody>
      </p:sp>
      <p:sp>
        <p:nvSpPr>
          <p:cNvPr id="46" name="Collects documents…">
            <a:extLst>
              <a:ext uri="{FF2B5EF4-FFF2-40B4-BE49-F238E27FC236}">
                <a16:creationId xmlns:a16="http://schemas.microsoft.com/office/drawing/2014/main" id="{9CA795FF-85BA-B942-80E3-9FD04029C3A4}"/>
              </a:ext>
            </a:extLst>
          </p:cNvPr>
          <p:cNvSpPr txBox="1"/>
          <p:nvPr/>
        </p:nvSpPr>
        <p:spPr>
          <a:xfrm>
            <a:off x="161160" y="597121"/>
            <a:ext cx="11048707" cy="633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marL="0" marR="0" lvl="0" indent="0" algn="l" defTabSz="412740" rtl="0" eaLnBrk="1" fontAlgn="auto" latinLnBrk="0" hangingPunct="0">
              <a:lnSpc>
                <a:spcPct val="100000"/>
              </a:lnSpc>
              <a:spcBef>
                <a:spcPts val="0"/>
              </a:spcBef>
              <a:spcAft>
                <a:spcPts val="0"/>
              </a:spcAft>
              <a:buClrTx/>
              <a:buSzTx/>
              <a:buFontTx/>
              <a:buNone/>
              <a:tabLst/>
              <a:defRPr b="0"/>
            </a:pPr>
            <a:r>
              <a:rPr kumimoji="0" lang="en-US" sz="1100" b="0" i="0" u="none" strike="noStrike" kern="0" cap="none" spc="0" normalizeH="0" baseline="0" noProof="0" dirty="0">
                <a:ln>
                  <a:noFill/>
                </a:ln>
                <a:solidFill>
                  <a:srgbClr val="FFFFFF"/>
                </a:solidFill>
                <a:effectLst/>
                <a:uLnTx/>
                <a:uFillTx/>
                <a:latin typeface="Amazon Ember"/>
                <a:ea typeface="+mn-ea"/>
                <a:cs typeface="+mn-cs"/>
                <a:sym typeface="Helvetica Neue"/>
              </a:rPr>
              <a:t>DevOps</a:t>
            </a:r>
            <a:r>
              <a:rPr kumimoji="0" lang="en-US" sz="1100" b="0" i="0" u="none" strike="noStrike" kern="0" cap="none" spc="0" normalizeH="0" noProof="0" dirty="0">
                <a:ln>
                  <a:noFill/>
                </a:ln>
                <a:solidFill>
                  <a:srgbClr val="FFFFFF"/>
                </a:solidFill>
                <a:effectLst/>
                <a:uLnTx/>
                <a:uFillTx/>
                <a:latin typeface="Amazon Ember"/>
                <a:ea typeface="+mn-ea"/>
                <a:cs typeface="+mn-cs"/>
                <a:sym typeface="Helvetica Neue"/>
              </a:rPr>
              <a:t> – Continuous Integration, Continuous delivery to automate application compile, test, build, deployment processes.</a:t>
            </a:r>
            <a:endParaRPr kumimoji="0" lang="en-US" sz="1100" b="0" i="0" u="none" strike="noStrike" kern="0" cap="none" spc="0" normalizeH="0" baseline="0" noProof="0" dirty="0">
              <a:ln>
                <a:noFill/>
              </a:ln>
              <a:solidFill>
                <a:srgbClr val="FFFFFF"/>
              </a:solidFill>
              <a:effectLst/>
              <a:uLnTx/>
              <a:uFillTx/>
              <a:latin typeface="Amazon Ember"/>
              <a:ea typeface="+mn-ea"/>
              <a:cs typeface="+mn-cs"/>
              <a:sym typeface="Helvetica Neue"/>
            </a:endParaRPr>
          </a:p>
          <a:p>
            <a:pPr marL="0" marR="0" lvl="0" indent="0" algn="l" defTabSz="412740" rtl="0" eaLnBrk="1" fontAlgn="auto" latinLnBrk="0" hangingPunct="0">
              <a:lnSpc>
                <a:spcPct val="100000"/>
              </a:lnSpc>
              <a:spcBef>
                <a:spcPts val="0"/>
              </a:spcBef>
              <a:spcAft>
                <a:spcPts val="0"/>
              </a:spcAft>
              <a:buClrTx/>
              <a:buSzTx/>
              <a:buFontTx/>
              <a:buNone/>
              <a:tabLst/>
              <a:defRPr b="0"/>
            </a:pPr>
            <a:endParaRPr kumimoji="0" lang="en-US" sz="1100" b="0" i="0" u="none" strike="noStrike" kern="0" cap="none" spc="0" normalizeH="0" baseline="0" noProof="0" dirty="0">
              <a:ln>
                <a:noFill/>
              </a:ln>
              <a:solidFill>
                <a:srgbClr val="FFFFFF"/>
              </a:solidFill>
              <a:effectLst/>
              <a:uLnTx/>
              <a:uFillTx/>
              <a:latin typeface="Amazon Ember"/>
              <a:ea typeface="+mn-ea"/>
              <a:cs typeface="+mn-cs"/>
              <a:sym typeface="Helvetica Neue"/>
            </a:endParaRPr>
          </a:p>
          <a:p>
            <a:pPr marL="0" marR="0" lvl="0" indent="0" algn="l" defTabSz="412740" rtl="0" eaLnBrk="1" fontAlgn="auto" latinLnBrk="0" hangingPunct="0">
              <a:lnSpc>
                <a:spcPct val="100000"/>
              </a:lnSpc>
              <a:spcBef>
                <a:spcPts val="0"/>
              </a:spcBef>
              <a:spcAft>
                <a:spcPts val="0"/>
              </a:spcAft>
              <a:buClrTx/>
              <a:buSzTx/>
              <a:buFontTx/>
              <a:buNone/>
              <a:tabLst/>
              <a:defRPr b="0"/>
            </a:pPr>
            <a:endParaRPr kumimoji="0" lang="en-US" sz="1100" b="1" i="0" u="none" strike="noStrike" kern="0" cap="none" spc="0" normalizeH="0" baseline="0" noProof="0" dirty="0">
              <a:ln>
                <a:noFill/>
              </a:ln>
              <a:solidFill>
                <a:srgbClr val="FFCC00"/>
              </a:solidFill>
              <a:effectLst/>
              <a:uLnTx/>
              <a:uFillTx/>
              <a:latin typeface="Amazon Ember"/>
              <a:ea typeface="+mn-ea"/>
              <a:cs typeface="+mn-cs"/>
              <a:sym typeface="Helvetica Neue"/>
            </a:endParaRPr>
          </a:p>
        </p:txBody>
      </p:sp>
      <p:sp>
        <p:nvSpPr>
          <p:cNvPr id="9" name="TextBox 8"/>
          <p:cNvSpPr txBox="1"/>
          <p:nvPr/>
        </p:nvSpPr>
        <p:spPr>
          <a:xfrm>
            <a:off x="1427809" y="937457"/>
            <a:ext cx="1148717" cy="307777"/>
          </a:xfrm>
          <a:prstGeom prst="rect">
            <a:avLst/>
          </a:prstGeom>
          <a:noFill/>
        </p:spPr>
        <p:txBody>
          <a:bodyPr wrap="square" rtlCol="0">
            <a:spAutoFit/>
          </a:bodyPr>
          <a:lstStyle/>
          <a:p>
            <a:r>
              <a:rPr lang="en-US" sz="1400" dirty="0">
                <a:solidFill>
                  <a:srgbClr val="33CCFF"/>
                </a:solidFill>
              </a:rPr>
              <a:t>Region</a:t>
            </a:r>
          </a:p>
        </p:txBody>
      </p:sp>
      <p:pic>
        <p:nvPicPr>
          <p:cNvPr id="42" name="Graphic 98">
            <a:extLst>
              <a:ext uri="{FF2B5EF4-FFF2-40B4-BE49-F238E27FC236}">
                <a16:creationId xmlns:a16="http://schemas.microsoft.com/office/drawing/2014/main" id="{41A83642-44E9-EA4A-88C1-00C4512A44E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1486" y="891712"/>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3390" y="321511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5072" y="319201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Graphic 7">
            <a:extLst>
              <a:ext uri="{FF2B5EF4-FFF2-40B4-BE49-F238E27FC236}">
                <a16:creationId xmlns:a16="http://schemas.microsoft.com/office/drawing/2014/main" id="{9C9009EB-15E0-7E48-961A-318398F43D7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9154" y="3232383"/>
            <a:ext cx="7112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99163" y="143067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3945894" y="2155553"/>
            <a:ext cx="2268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ECR Registry</a:t>
            </a:r>
          </a:p>
        </p:txBody>
      </p:sp>
      <p:pic>
        <p:nvPicPr>
          <p:cNvPr id="5" name="Picture 4"/>
          <p:cNvPicPr>
            <a:picLocks noChangeAspect="1"/>
          </p:cNvPicPr>
          <p:nvPr/>
        </p:nvPicPr>
        <p:blipFill>
          <a:blip r:embed="rId8"/>
          <a:stretch>
            <a:fillRect/>
          </a:stretch>
        </p:blipFill>
        <p:spPr>
          <a:xfrm>
            <a:off x="6132537" y="1335749"/>
            <a:ext cx="2267909" cy="1255885"/>
          </a:xfrm>
          <a:prstGeom prst="rect">
            <a:avLst/>
          </a:prstGeom>
        </p:spPr>
      </p:pic>
      <p:pic>
        <p:nvPicPr>
          <p:cNvPr id="53" name="Graphic 33">
            <a:extLst>
              <a:ext uri="{FF2B5EF4-FFF2-40B4-BE49-F238E27FC236}">
                <a16:creationId xmlns:a16="http://schemas.microsoft.com/office/drawing/2014/main" id="{DAA36B62-52F7-4C46-9C82-CB17DC19C3B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7087976" y="4131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6767381" y="5102549"/>
            <a:ext cx="145504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Parameter store</a:t>
            </a:r>
          </a:p>
        </p:txBody>
      </p:sp>
      <p:pic>
        <p:nvPicPr>
          <p:cNvPr id="55" name="Graphic 26">
            <a:extLst>
              <a:ext uri="{FF2B5EF4-FFF2-40B4-BE49-F238E27FC236}">
                <a16:creationId xmlns:a16="http://schemas.microsoft.com/office/drawing/2014/main" id="{71914DAB-7D84-1C40-AD83-6B44DD85EDB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125388" y="4685732"/>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13" cstate="print">
            <a:lum bright="70000" contrast="-70000"/>
            <a:extLst>
              <a:ext uri="{28A0092B-C50C-407E-A947-70E740481C1C}">
                <a14:useLocalDpi xmlns:a14="http://schemas.microsoft.com/office/drawing/2010/main" val="0"/>
              </a:ext>
            </a:extLst>
          </a:blip>
          <a:srcRect/>
          <a:stretch>
            <a:fillRect/>
          </a:stretch>
        </p:blipFill>
        <p:spPr bwMode="auto">
          <a:xfrm flipH="1">
            <a:off x="694793" y="3369242"/>
            <a:ext cx="419935" cy="40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1763726" y="4869169"/>
            <a:ext cx="1625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Code</a:t>
            </a:r>
            <a:r>
              <a:rPr kumimoji="0" lang="en-US" altLang="en-US" sz="1200" b="0" i="0" u="none" strike="noStrike" kern="1200" cap="none" spc="0" normalizeH="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Pipeline</a:t>
            </a:r>
            <a:endPar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sp>
        <p:nvSpPr>
          <p:cNvPr id="58"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3037253" y="3923816"/>
            <a:ext cx="11252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Code</a:t>
            </a:r>
            <a:r>
              <a:rPr kumimoji="0" lang="en-US" altLang="en-US" sz="1200" b="0" i="0" u="none" strike="noStrike" kern="1200" cap="none" spc="0" normalizeH="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Commit</a:t>
            </a:r>
            <a:endPar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sp>
        <p:nvSpPr>
          <p:cNvPr id="59" name="TextBox 58"/>
          <p:cNvSpPr txBox="1"/>
          <p:nvPr/>
        </p:nvSpPr>
        <p:spPr>
          <a:xfrm>
            <a:off x="4140713" y="3584682"/>
            <a:ext cx="235131" cy="369332"/>
          </a:xfrm>
          <a:prstGeom prst="rect">
            <a:avLst/>
          </a:prstGeom>
          <a:noFill/>
        </p:spPr>
        <p:txBody>
          <a:bodyPr wrap="square" rtlCol="0">
            <a:spAutoFit/>
          </a:bodyPr>
          <a:lstStyle/>
          <a:p>
            <a:r>
              <a:rPr lang="en-US" dirty="0"/>
              <a:t>2</a:t>
            </a:r>
          </a:p>
        </p:txBody>
      </p:sp>
      <p:sp>
        <p:nvSpPr>
          <p:cNvPr id="60" name="TextBox 59"/>
          <p:cNvSpPr txBox="1"/>
          <p:nvPr/>
        </p:nvSpPr>
        <p:spPr>
          <a:xfrm>
            <a:off x="4871158" y="2637599"/>
            <a:ext cx="209005" cy="369332"/>
          </a:xfrm>
          <a:prstGeom prst="rect">
            <a:avLst/>
          </a:prstGeom>
          <a:noFill/>
        </p:spPr>
        <p:txBody>
          <a:bodyPr wrap="square" rtlCol="0">
            <a:spAutoFit/>
          </a:bodyPr>
          <a:lstStyle/>
          <a:p>
            <a:r>
              <a:rPr lang="en-US" dirty="0"/>
              <a:t>3</a:t>
            </a:r>
          </a:p>
        </p:txBody>
      </p:sp>
      <p:sp>
        <p:nvSpPr>
          <p:cNvPr id="61" name="TextBox 60"/>
          <p:cNvSpPr txBox="1"/>
          <p:nvPr/>
        </p:nvSpPr>
        <p:spPr>
          <a:xfrm>
            <a:off x="5786607" y="3530007"/>
            <a:ext cx="209005" cy="369332"/>
          </a:xfrm>
          <a:prstGeom prst="rect">
            <a:avLst/>
          </a:prstGeom>
          <a:noFill/>
        </p:spPr>
        <p:txBody>
          <a:bodyPr wrap="square" rtlCol="0">
            <a:spAutoFit/>
          </a:bodyPr>
          <a:lstStyle/>
          <a:p>
            <a:r>
              <a:rPr lang="en-US" dirty="0"/>
              <a:t>4</a:t>
            </a:r>
          </a:p>
        </p:txBody>
      </p:sp>
      <p:cxnSp>
        <p:nvCxnSpPr>
          <p:cNvPr id="65" name="Straight Arrow Connector 64"/>
          <p:cNvCxnSpPr/>
          <p:nvPr/>
        </p:nvCxnSpPr>
        <p:spPr>
          <a:xfrm>
            <a:off x="1296586" y="3556616"/>
            <a:ext cx="1827187" cy="1639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5492625" y="3544740"/>
            <a:ext cx="1482465" cy="819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5116072" y="2308516"/>
            <a:ext cx="0" cy="87045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3927277" y="3544740"/>
            <a:ext cx="771886"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7280304" y="2455297"/>
            <a:ext cx="22412" cy="75413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V="1">
            <a:off x="5506867" y="1869440"/>
            <a:ext cx="1361293" cy="21026"/>
          </a:xfrm>
          <a:prstGeom prst="straightConnector1">
            <a:avLst/>
          </a:prstGeom>
          <a:ln w="12700">
            <a:solidFill>
              <a:schemeClr val="accent1"/>
            </a:solidFill>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7235442" y="3948939"/>
            <a:ext cx="0" cy="28771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7266491" y="4398020"/>
            <a:ext cx="0" cy="287712"/>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p:cNvSpPr txBox="1"/>
          <p:nvPr/>
        </p:nvSpPr>
        <p:spPr>
          <a:xfrm>
            <a:off x="7235442" y="2718834"/>
            <a:ext cx="319318" cy="369332"/>
          </a:xfrm>
          <a:prstGeom prst="rect">
            <a:avLst/>
          </a:prstGeom>
          <a:noFill/>
        </p:spPr>
        <p:txBody>
          <a:bodyPr wrap="none" rtlCol="0">
            <a:spAutoFit/>
          </a:bodyPr>
          <a:lstStyle/>
          <a:p>
            <a:r>
              <a:rPr lang="en-US" dirty="0"/>
              <a:t>5</a:t>
            </a:r>
          </a:p>
        </p:txBody>
      </p:sp>
      <p:sp>
        <p:nvSpPr>
          <p:cNvPr id="92" name="TextBox 91"/>
          <p:cNvSpPr txBox="1"/>
          <p:nvPr/>
        </p:nvSpPr>
        <p:spPr>
          <a:xfrm>
            <a:off x="5861646" y="1583017"/>
            <a:ext cx="319318" cy="369332"/>
          </a:xfrm>
          <a:prstGeom prst="rect">
            <a:avLst/>
          </a:prstGeom>
          <a:noFill/>
        </p:spPr>
        <p:txBody>
          <a:bodyPr wrap="none" rtlCol="0">
            <a:spAutoFit/>
          </a:bodyPr>
          <a:lstStyle/>
          <a:p>
            <a:r>
              <a:rPr lang="en-US" dirty="0"/>
              <a:t>6</a:t>
            </a:r>
          </a:p>
        </p:txBody>
      </p:sp>
      <p:sp>
        <p:nvSpPr>
          <p:cNvPr id="93" name="TextBox 92"/>
          <p:cNvSpPr txBox="1"/>
          <p:nvPr/>
        </p:nvSpPr>
        <p:spPr>
          <a:xfrm>
            <a:off x="1742948" y="3579767"/>
            <a:ext cx="319318" cy="369332"/>
          </a:xfrm>
          <a:prstGeom prst="rect">
            <a:avLst/>
          </a:prstGeom>
          <a:noFill/>
        </p:spPr>
        <p:txBody>
          <a:bodyPr wrap="none" rtlCol="0">
            <a:spAutoFit/>
          </a:bodyPr>
          <a:lstStyle/>
          <a:p>
            <a:r>
              <a:rPr lang="en-US" dirty="0"/>
              <a:t>1</a:t>
            </a:r>
          </a:p>
        </p:txBody>
      </p:sp>
      <p:sp>
        <p:nvSpPr>
          <p:cNvPr id="41" name="Rectangle 40"/>
          <p:cNvSpPr/>
          <p:nvPr/>
        </p:nvSpPr>
        <p:spPr>
          <a:xfrm>
            <a:off x="2669674" y="3045044"/>
            <a:ext cx="5645902" cy="1131749"/>
          </a:xfrm>
          <a:prstGeom prst="rect">
            <a:avLst/>
          </a:prstGeom>
          <a:noFill/>
          <a:ln w="28575">
            <a:solidFill>
              <a:schemeClr val="accent1">
                <a:lumMod val="60000"/>
                <a:lumOff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a:solidFill>
                <a:schemeClr val="tx1"/>
              </a:solidFill>
            </a:endParaRPr>
          </a:p>
        </p:txBody>
      </p:sp>
      <p:sp>
        <p:nvSpPr>
          <p:cNvPr id="70" name="TextBox 69"/>
          <p:cNvSpPr txBox="1"/>
          <p:nvPr/>
        </p:nvSpPr>
        <p:spPr>
          <a:xfrm>
            <a:off x="5237565" y="4286635"/>
            <a:ext cx="1722371" cy="923330"/>
          </a:xfrm>
          <a:prstGeom prst="rect">
            <a:avLst/>
          </a:prstGeom>
          <a:noFill/>
          <a:ln w="15875">
            <a:solidFill>
              <a:srgbClr val="00B050"/>
            </a:solidFill>
          </a:ln>
        </p:spPr>
        <p:txBody>
          <a:bodyPr wrap="square" rtlCol="0">
            <a:spAutoFit/>
          </a:bodyPr>
          <a:lstStyle/>
          <a:p>
            <a:r>
              <a:rPr lang="en-US" sz="900" dirty="0"/>
              <a:t>Lambda function is assigned an IAM role, that has the ability to decrypt the Kubernetes clusters secrets which are stored in parameter store</a:t>
            </a:r>
          </a:p>
        </p:txBody>
      </p:sp>
      <p:sp>
        <p:nvSpPr>
          <p:cNvPr id="10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4592178" y="3893261"/>
            <a:ext cx="11252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Code</a:t>
            </a:r>
            <a:r>
              <a:rPr lang="en-US" altLang="en-US" sz="1200" dirty="0">
                <a:solidFill>
                  <a:srgbClr val="FFFFFF"/>
                </a:solidFill>
                <a:latin typeface="Arial" panose="020B0604020202020204" pitchFamily="34" charset="0"/>
                <a:ea typeface="Amazon Ember" panose="020B0603020204020204" pitchFamily="34" charset="0"/>
                <a:cs typeface="Arial" panose="020B0604020202020204" pitchFamily="34" charset="0"/>
              </a:rPr>
              <a:t>Build</a:t>
            </a:r>
            <a:endPar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sp>
        <p:nvSpPr>
          <p:cNvPr id="38" name="TextBox 37"/>
          <p:cNvSpPr txBox="1"/>
          <p:nvPr/>
        </p:nvSpPr>
        <p:spPr>
          <a:xfrm>
            <a:off x="8660831" y="751840"/>
            <a:ext cx="3542578" cy="5386090"/>
          </a:xfrm>
          <a:prstGeom prst="rect">
            <a:avLst/>
          </a:prstGeom>
          <a:noFill/>
        </p:spPr>
        <p:txBody>
          <a:bodyPr wrap="square" rtlCol="0">
            <a:spAutoFit/>
          </a:bodyPr>
          <a:lstStyle/>
          <a:p>
            <a:pPr>
              <a:spcAft>
                <a:spcPts val="1200"/>
              </a:spcAft>
            </a:pPr>
            <a:r>
              <a:rPr lang="en-US" sz="1400" dirty="0"/>
              <a:t>1. When code is merged into the master branch of a CodeCommit repository, a CloudWatch event triggers the execution of AWS CodePipeline.</a:t>
            </a:r>
          </a:p>
          <a:p>
            <a:pPr>
              <a:spcAft>
                <a:spcPts val="1200"/>
              </a:spcAft>
            </a:pPr>
            <a:r>
              <a:rPr lang="en-US" sz="1400" dirty="0"/>
              <a:t>2. AWS CodePipeline sends the new revision to AWS CodeBuild which builds a Docker container image with a build-ID.</a:t>
            </a:r>
          </a:p>
          <a:p>
            <a:pPr>
              <a:spcAft>
                <a:spcPts val="1200"/>
              </a:spcAft>
            </a:pPr>
            <a:r>
              <a:rPr lang="en-US" sz="1400" dirty="0"/>
              <a:t>3. AWS Code build pushes the new built Docker container image with the build-ID to and ECR Registry</a:t>
            </a:r>
          </a:p>
          <a:p>
            <a:pPr>
              <a:spcAft>
                <a:spcPts val="1200"/>
              </a:spcAft>
            </a:pPr>
            <a:r>
              <a:rPr lang="en-US" sz="1400" dirty="0"/>
              <a:t>4. AWS CodePipeline invokes Lambda function which leverages the kubernetes python SDK to update a kubernetes deployment object.</a:t>
            </a:r>
          </a:p>
          <a:p>
            <a:pPr>
              <a:spcAft>
                <a:spcPts val="1200"/>
              </a:spcAft>
            </a:pPr>
            <a:r>
              <a:rPr lang="en-US" sz="1400" dirty="0"/>
              <a:t>5. After the deployment manifest update is completed, AWS Lambda invokes the Kubernetes API to update the image in the Kubernetes application deployment</a:t>
            </a:r>
          </a:p>
          <a:p>
            <a:pPr>
              <a:spcAft>
                <a:spcPts val="1200"/>
              </a:spcAft>
            </a:pPr>
            <a:r>
              <a:rPr lang="en-US" sz="1400" dirty="0"/>
              <a:t>6. Kubernetes fetches the new container image from ECR and performs a rolling update of the deployment object.</a:t>
            </a:r>
          </a:p>
        </p:txBody>
      </p:sp>
      <p:pic>
        <p:nvPicPr>
          <p:cNvPr id="43"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66660" y="4112020"/>
            <a:ext cx="778176" cy="77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586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10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341" y="367349"/>
            <a:ext cx="10972800" cy="494944"/>
          </a:xfrm>
        </p:spPr>
        <p:txBody>
          <a:bodyPr/>
          <a:lstStyle/>
          <a:p>
            <a:r>
              <a:rPr lang="en-US" dirty="0">
                <a:solidFill>
                  <a:schemeClr val="accent1"/>
                </a:solidFill>
              </a:rPr>
              <a:t>Workflow 2 </a:t>
            </a:r>
            <a:r>
              <a:rPr lang="en-US" dirty="0"/>
              <a:t>– Infrastructure modernization for Hybrid Apps</a:t>
            </a:r>
          </a:p>
        </p:txBody>
      </p:sp>
      <p:sp>
        <p:nvSpPr>
          <p:cNvPr id="88" name="Rectangle 87"/>
          <p:cNvSpPr/>
          <p:nvPr/>
        </p:nvSpPr>
        <p:spPr>
          <a:xfrm>
            <a:off x="541748" y="3941943"/>
            <a:ext cx="11230393" cy="1621673"/>
          </a:xfrm>
          <a:prstGeom prst="rect">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TextBox 90"/>
          <p:cNvSpPr txBox="1"/>
          <p:nvPr/>
        </p:nvSpPr>
        <p:spPr>
          <a:xfrm rot="16200000">
            <a:off x="-533942" y="4427175"/>
            <a:ext cx="1740060" cy="379656"/>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1" i="0" u="none" strike="noStrike" kern="1200" cap="none" spc="0" normalizeH="0" baseline="0" noProof="0" dirty="0">
                <a:ln>
                  <a:noFill/>
                </a:ln>
                <a:solidFill>
                  <a:srgbClr val="FFCC00"/>
                </a:solidFill>
                <a:effectLst/>
                <a:uLnTx/>
                <a:uFillTx/>
                <a:latin typeface="Amazon Ember"/>
                <a:ea typeface="+mn-ea"/>
                <a:cs typeface="+mn-cs"/>
              </a:rPr>
              <a:t>Workflow</a:t>
            </a:r>
            <a:r>
              <a:rPr kumimoji="0" lang="en-US" sz="1867" b="1" i="0" u="none" strike="noStrike" kern="1200" cap="none" spc="0" normalizeH="0" noProof="0" dirty="0">
                <a:ln>
                  <a:noFill/>
                </a:ln>
                <a:solidFill>
                  <a:srgbClr val="FFCC00"/>
                </a:solidFill>
                <a:effectLst/>
                <a:uLnTx/>
                <a:uFillTx/>
                <a:latin typeface="Amazon Ember"/>
                <a:ea typeface="+mn-ea"/>
                <a:cs typeface="+mn-cs"/>
              </a:rPr>
              <a:t> 2</a:t>
            </a:r>
            <a:endParaRPr kumimoji="0" lang="en-US" sz="1867" b="1" i="0" u="none" strike="noStrike" kern="1200" cap="none" spc="0" normalizeH="0" baseline="0" noProof="0" dirty="0">
              <a:ln>
                <a:noFill/>
              </a:ln>
              <a:solidFill>
                <a:srgbClr val="FFCC00"/>
              </a:solidFill>
              <a:effectLst/>
              <a:uLnTx/>
              <a:uFillTx/>
              <a:latin typeface="Amazon Ember"/>
              <a:ea typeface="+mn-ea"/>
              <a:cs typeface="+mn-cs"/>
            </a:endParaRPr>
          </a:p>
        </p:txBody>
      </p:sp>
      <p:sp>
        <p:nvSpPr>
          <p:cNvPr id="3" name="Rectangle 2"/>
          <p:cNvSpPr/>
          <p:nvPr/>
        </p:nvSpPr>
        <p:spPr>
          <a:xfrm>
            <a:off x="831930" y="4523346"/>
            <a:ext cx="1334447"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dirty="0">
                <a:solidFill>
                  <a:srgbClr val="1C232F"/>
                </a:solidFill>
                <a:latin typeface="Amazon Ember"/>
              </a:rPr>
              <a:t>Prioritize Apps  migration</a:t>
            </a:r>
            <a:endParaRPr kumimoji="0" lang="en-US" sz="12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86" name="Rectangle 85"/>
          <p:cNvSpPr/>
          <p:nvPr/>
        </p:nvSpPr>
        <p:spPr>
          <a:xfrm>
            <a:off x="3040213" y="4523346"/>
            <a:ext cx="1334447"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232F"/>
                </a:solidFill>
                <a:effectLst/>
                <a:uLnTx/>
                <a:uFillTx/>
                <a:latin typeface="Amazon Ember"/>
                <a:ea typeface="+mn-ea"/>
                <a:cs typeface="+mn-cs"/>
              </a:rPr>
              <a:t>Connect DC and AWS</a:t>
            </a:r>
          </a:p>
        </p:txBody>
      </p:sp>
      <p:sp>
        <p:nvSpPr>
          <p:cNvPr id="87" name="Rectangle 86"/>
          <p:cNvSpPr/>
          <p:nvPr/>
        </p:nvSpPr>
        <p:spPr>
          <a:xfrm>
            <a:off x="5248496" y="4523346"/>
            <a:ext cx="1490159"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232F"/>
                </a:solidFill>
                <a:effectLst/>
                <a:uLnTx/>
                <a:uFillTx/>
                <a:latin typeface="Amazon Ember"/>
                <a:ea typeface="+mn-ea"/>
                <a:cs typeface="+mn-cs"/>
              </a:rPr>
              <a:t>Use EC2 to invoke </a:t>
            </a:r>
            <a:r>
              <a:rPr lang="en-US" sz="1200" dirty="0">
                <a:solidFill>
                  <a:srgbClr val="1C232F"/>
                </a:solidFill>
                <a:latin typeface="Amazon Ember"/>
              </a:rPr>
              <a:t>k</a:t>
            </a:r>
            <a:r>
              <a:rPr kumimoji="0" lang="en-US" sz="1200" b="0" i="0" u="none" strike="noStrike" kern="1200" cap="none" spc="0" normalizeH="0" baseline="0" noProof="0" dirty="0">
                <a:ln>
                  <a:noFill/>
                </a:ln>
                <a:solidFill>
                  <a:srgbClr val="1C232F"/>
                </a:solidFill>
                <a:effectLst/>
                <a:uLnTx/>
                <a:uFillTx/>
                <a:latin typeface="Amazon Ember"/>
                <a:ea typeface="+mn-ea"/>
                <a:cs typeface="+mn-cs"/>
              </a:rPr>
              <a:t>ubectl</a:t>
            </a:r>
            <a:r>
              <a:rPr lang="en-US" sz="1200" dirty="0">
                <a:solidFill>
                  <a:srgbClr val="1C232F"/>
                </a:solidFill>
                <a:latin typeface="Amazon Ember"/>
              </a:rPr>
              <a:t>/eksctl</a:t>
            </a:r>
            <a:endParaRPr kumimoji="0" lang="en-US" sz="12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94" name="Rectangle 93"/>
          <p:cNvSpPr/>
          <p:nvPr/>
        </p:nvSpPr>
        <p:spPr>
          <a:xfrm>
            <a:off x="7449793" y="4515535"/>
            <a:ext cx="1505297"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dirty="0">
                <a:solidFill>
                  <a:srgbClr val="1C232F"/>
                </a:solidFill>
                <a:latin typeface="Amazon Ember"/>
              </a:rPr>
              <a:t>S3 for Deployment files backup</a:t>
            </a:r>
            <a:endParaRPr kumimoji="0" lang="en-US" sz="12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95" name="Rectangle 94"/>
          <p:cNvSpPr/>
          <p:nvPr/>
        </p:nvSpPr>
        <p:spPr>
          <a:xfrm>
            <a:off x="9623325" y="4517508"/>
            <a:ext cx="1356284" cy="679355"/>
          </a:xfrm>
          <a:prstGeom prst="rect">
            <a:avLst/>
          </a:prstGeom>
          <a:solidFill>
            <a:schemeClr val="tx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C232F"/>
                </a:solidFill>
                <a:effectLst/>
                <a:uLnTx/>
                <a:uFillTx/>
                <a:latin typeface="Amazon Ember"/>
                <a:ea typeface="+mn-ea"/>
                <a:cs typeface="+mn-cs"/>
              </a:rPr>
              <a:t>EKS: Invoke app deployment</a:t>
            </a:r>
            <a:r>
              <a:rPr kumimoji="0" lang="en-US" sz="1200" b="0" i="0" u="none" strike="noStrike" kern="1200" cap="none" spc="0" normalizeH="0" noProof="0" dirty="0">
                <a:ln>
                  <a:noFill/>
                </a:ln>
                <a:solidFill>
                  <a:srgbClr val="1C232F"/>
                </a:solidFill>
                <a:effectLst/>
                <a:uLnTx/>
                <a:uFillTx/>
                <a:latin typeface="Amazon Ember"/>
                <a:ea typeface="+mn-ea"/>
                <a:cs typeface="+mn-cs"/>
              </a:rPr>
              <a:t> </a:t>
            </a:r>
            <a:endParaRPr kumimoji="0" lang="en-US" sz="1200" b="0" i="0" u="none" strike="noStrike" kern="1200" cap="none" spc="0" normalizeH="0" baseline="0" noProof="0" dirty="0">
              <a:ln>
                <a:noFill/>
              </a:ln>
              <a:solidFill>
                <a:srgbClr val="1C232F"/>
              </a:solidFill>
              <a:effectLst/>
              <a:uLnTx/>
              <a:uFillTx/>
              <a:latin typeface="Amazon Ember"/>
              <a:ea typeface="+mn-ea"/>
              <a:cs typeface="+mn-cs"/>
            </a:endParaRPr>
          </a:p>
        </p:txBody>
      </p:sp>
      <p:cxnSp>
        <p:nvCxnSpPr>
          <p:cNvPr id="96" name="Straight Arrow Connector 95"/>
          <p:cNvCxnSpPr>
            <a:stCxn id="3" idx="3"/>
            <a:endCxn id="86" idx="1"/>
          </p:cNvCxnSpPr>
          <p:nvPr/>
        </p:nvCxnSpPr>
        <p:spPr>
          <a:xfrm>
            <a:off x="2166377" y="4863024"/>
            <a:ext cx="873836"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86" idx="3"/>
            <a:endCxn id="87" idx="1"/>
          </p:cNvCxnSpPr>
          <p:nvPr/>
        </p:nvCxnSpPr>
        <p:spPr>
          <a:xfrm>
            <a:off x="4374660" y="4863024"/>
            <a:ext cx="873836" cy="0"/>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87" idx="3"/>
            <a:endCxn id="94" idx="1"/>
          </p:cNvCxnSpPr>
          <p:nvPr/>
        </p:nvCxnSpPr>
        <p:spPr>
          <a:xfrm flipV="1">
            <a:off x="6738655" y="4855213"/>
            <a:ext cx="711138" cy="7811"/>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a:stCxn id="94" idx="3"/>
            <a:endCxn id="95" idx="1"/>
          </p:cNvCxnSpPr>
          <p:nvPr/>
        </p:nvCxnSpPr>
        <p:spPr>
          <a:xfrm>
            <a:off x="8955090" y="4855213"/>
            <a:ext cx="668235" cy="1973"/>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53"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539450" y="4062805"/>
            <a:ext cx="4476225"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altLang="en-US" sz="1333" b="1" dirty="0">
                <a:solidFill>
                  <a:srgbClr val="FFFFFF"/>
                </a:solidFill>
                <a:latin typeface="Arial" panose="020B0604020202020204" pitchFamily="34" charset="0"/>
                <a:ea typeface="Amazon Ember" panose="020B0603020204020204" pitchFamily="34" charset="0"/>
                <a:cs typeface="Arial" panose="020B0604020202020204" pitchFamily="34" charset="0"/>
              </a:rPr>
              <a:t>Hybrid apps infrastructure modernization workflow</a:t>
            </a:r>
            <a:endParaRPr kumimoji="0" lang="en-US" altLang="en-US" sz="1333" b="1"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B4FAB295-8062-4E76-A6D1-4D4D7AFDF2DE}"/>
              </a:ext>
            </a:extLst>
          </p:cNvPr>
          <p:cNvSpPr/>
          <p:nvPr/>
        </p:nvSpPr>
        <p:spPr>
          <a:xfrm>
            <a:off x="525915" y="979037"/>
            <a:ext cx="11246225" cy="2601992"/>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243840" tIns="195072" rIns="243840" bIns="195072" rtlCol="0" anchor="ctr"/>
          <a:lstStyle/>
          <a:p>
            <a:pPr marL="0" marR="0" lvl="0" indent="0" algn="ctr" defTabSz="60955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7" name="Collects documents…"/>
          <p:cNvSpPr txBox="1"/>
          <p:nvPr/>
        </p:nvSpPr>
        <p:spPr>
          <a:xfrm>
            <a:off x="539450" y="2082934"/>
            <a:ext cx="11246225" cy="3149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marL="0" marR="0" lvl="0" indent="0" algn="ctr" defTabSz="412740" rtl="0" eaLnBrk="1" fontAlgn="auto" latinLnBrk="0" hangingPunct="0">
              <a:lnSpc>
                <a:spcPct val="100000"/>
              </a:lnSpc>
              <a:spcBef>
                <a:spcPts val="0"/>
              </a:spcBef>
              <a:spcAft>
                <a:spcPts val="0"/>
              </a:spcAft>
              <a:buClrTx/>
              <a:buSzTx/>
              <a:buFontTx/>
              <a:buNone/>
              <a:tabLst/>
              <a:defRPr b="0"/>
            </a:pPr>
            <a:r>
              <a:rPr lang="en-US" sz="1200" b="1" kern="0" dirty="0">
                <a:solidFill>
                  <a:srgbClr val="FFCC00"/>
                </a:solidFill>
                <a:latin typeface="Amazon Ember" panose="02000000000000000000"/>
                <a:sym typeface="Helvetica Neue"/>
              </a:rPr>
              <a:t>Containers</a:t>
            </a:r>
            <a:endParaRPr kumimoji="0" lang="en-US" sz="1200"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endParaRPr>
          </a:p>
        </p:txBody>
      </p:sp>
      <p:sp>
        <p:nvSpPr>
          <p:cNvPr id="49" name="Collects documents…">
            <a:extLst>
              <a:ext uri="{FF2B5EF4-FFF2-40B4-BE49-F238E27FC236}">
                <a16:creationId xmlns:a16="http://schemas.microsoft.com/office/drawing/2014/main" id="{9CA795FF-85BA-B942-80E3-9FD04029C3A4}"/>
              </a:ext>
            </a:extLst>
          </p:cNvPr>
          <p:cNvSpPr txBox="1"/>
          <p:nvPr/>
        </p:nvSpPr>
        <p:spPr>
          <a:xfrm>
            <a:off x="525916" y="2624095"/>
            <a:ext cx="11246224" cy="8573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algn="ctr" defTabSz="412740" hangingPunct="0">
              <a:defRPr b="0"/>
            </a:pPr>
            <a:r>
              <a:rPr lang="en-US" sz="1100" i="1" kern="0" dirty="0">
                <a:solidFill>
                  <a:srgbClr val="FFFFFF"/>
                </a:solidFill>
                <a:sym typeface="Helvetica Neue"/>
              </a:rPr>
              <a:t>“As we grow we need to start planning for infrastructure modernization for our applications. End-to-end DevOps automation will be the key as we plan our migration to cloud in hybrid cloud environment.” </a:t>
            </a:r>
            <a:endParaRPr kumimoji="0" lang="en-US" sz="1067" b="0" i="1" u="none" strike="noStrike" kern="0" cap="none" spc="0" normalizeH="0" baseline="0" noProof="0" dirty="0">
              <a:ln>
                <a:noFill/>
              </a:ln>
              <a:solidFill>
                <a:srgbClr val="FFFFFF"/>
              </a:solidFill>
              <a:effectLst/>
              <a:uLnTx/>
              <a:uFillTx/>
              <a:latin typeface="Amazon Ember" panose="02000000000000000000"/>
              <a:ea typeface="+mn-ea"/>
              <a:cs typeface="+mn-cs"/>
              <a:sym typeface="Helvetica Neue"/>
            </a:endParaRPr>
          </a:p>
          <a:p>
            <a:pPr marL="0" marR="0" lvl="0" indent="0" algn="ctr" defTabSz="412740" rtl="0" eaLnBrk="1" fontAlgn="auto" latinLnBrk="0" hangingPunct="0">
              <a:lnSpc>
                <a:spcPct val="100000"/>
              </a:lnSpc>
              <a:spcBef>
                <a:spcPts val="0"/>
              </a:spcBef>
              <a:spcAft>
                <a:spcPts val="0"/>
              </a:spcAft>
              <a:buClrTx/>
              <a:buSzTx/>
              <a:buFontTx/>
              <a:buNone/>
              <a:tabLst/>
              <a:defRPr b="0"/>
            </a:pPr>
            <a:r>
              <a:rPr kumimoji="0" lang="en-US" sz="1067"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rPr>
              <a:t>- CTO</a:t>
            </a:r>
            <a:endParaRPr kumimoji="0" sz="1067" b="1" i="0" u="none" strike="noStrike" kern="0" cap="none" spc="0" normalizeH="0" baseline="0" noProof="0" dirty="0">
              <a:ln>
                <a:noFill/>
              </a:ln>
              <a:solidFill>
                <a:srgbClr val="FFCC00"/>
              </a:solidFill>
              <a:effectLst/>
              <a:uLnTx/>
              <a:uFillTx/>
              <a:latin typeface="Amazon Ember" panose="02000000000000000000"/>
              <a:ea typeface="+mn-ea"/>
              <a:cs typeface="+mn-cs"/>
              <a:sym typeface="Helvetica Neue"/>
            </a:endParaRPr>
          </a:p>
        </p:txBody>
      </p:sp>
      <p:cxnSp>
        <p:nvCxnSpPr>
          <p:cNvPr id="50" name="Straight Connector 49">
            <a:extLst>
              <a:ext uri="{FF2B5EF4-FFF2-40B4-BE49-F238E27FC236}">
                <a16:creationId xmlns:a16="http://schemas.microsoft.com/office/drawing/2014/main" id="{7FA74BE5-2BC0-426B-AB7C-C3BE61903FA7}"/>
              </a:ext>
            </a:extLst>
          </p:cNvPr>
          <p:cNvCxnSpPr/>
          <p:nvPr/>
        </p:nvCxnSpPr>
        <p:spPr>
          <a:xfrm>
            <a:off x="5869975" y="2036968"/>
            <a:ext cx="558101"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3"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3575" y="111747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34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fade">
                                      <p:cBhvr>
                                        <p:cTn id="26" dur="500"/>
                                        <p:tgtEl>
                                          <p:spTgt spid="9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6"/>
                                        </p:tgtEl>
                                        <p:attrNameLst>
                                          <p:attrName>style.visibility</p:attrName>
                                        </p:attrNameLst>
                                      </p:cBhvr>
                                      <p:to>
                                        <p:strVal val="visible"/>
                                      </p:to>
                                    </p:set>
                                    <p:animEffect transition="in" filter="fade">
                                      <p:cBhvr>
                                        <p:cTn id="29" dur="500"/>
                                        <p:tgtEl>
                                          <p:spTgt spid="8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7"/>
                                        </p:tgtEl>
                                        <p:attrNameLst>
                                          <p:attrName>style.visibility</p:attrName>
                                        </p:attrNameLst>
                                      </p:cBhvr>
                                      <p:to>
                                        <p:strVal val="visible"/>
                                      </p:to>
                                    </p:set>
                                    <p:animEffect transition="in" filter="fade">
                                      <p:cBhvr>
                                        <p:cTn id="34" dur="500"/>
                                        <p:tgtEl>
                                          <p:spTgt spid="9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fade">
                                      <p:cBhvr>
                                        <p:cTn id="5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6" grpId="0" animBg="1"/>
      <p:bldP spid="87" grpId="0" animBg="1"/>
      <p:bldP spid="94" grpId="0" animBg="1"/>
      <p:bldP spid="95" grpId="0" animBg="1"/>
      <p:bldP spid="46" grpId="0" animBg="1"/>
      <p:bldP spid="47" grpId="0" animBg="1"/>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3396278" y="1178441"/>
            <a:ext cx="8007532" cy="5050917"/>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a:solidFill>
                <a:schemeClr val="tx1"/>
              </a:solidFill>
            </a:endParaRPr>
          </a:p>
        </p:txBody>
      </p:sp>
      <p:sp>
        <p:nvSpPr>
          <p:cNvPr id="2" name="Title 1"/>
          <p:cNvSpPr>
            <a:spLocks noGrp="1"/>
          </p:cNvSpPr>
          <p:nvPr>
            <p:ph type="title"/>
          </p:nvPr>
        </p:nvSpPr>
        <p:spPr>
          <a:xfrm>
            <a:off x="161160" y="155850"/>
            <a:ext cx="10972800" cy="459691"/>
          </a:xfrm>
        </p:spPr>
        <p:txBody>
          <a:bodyPr/>
          <a:lstStyle/>
          <a:p>
            <a:r>
              <a:rPr lang="en-US" dirty="0">
                <a:solidFill>
                  <a:schemeClr val="accent1"/>
                </a:solidFill>
              </a:rPr>
              <a:t>Workflow 2 </a:t>
            </a:r>
            <a:r>
              <a:rPr lang="en-US" dirty="0"/>
              <a:t>– Hybrid application deployment</a:t>
            </a:r>
          </a:p>
        </p:txBody>
      </p:sp>
      <p:sp>
        <p:nvSpPr>
          <p:cNvPr id="44" name="TextBox 12">
            <a:extLst>
              <a:ext uri="{FF2B5EF4-FFF2-40B4-BE49-F238E27FC236}">
                <a16:creationId xmlns:a16="http://schemas.microsoft.com/office/drawing/2014/main" id="{D0806C35-987A-2C49-80BE-59DAE855A8A7}"/>
              </a:ext>
            </a:extLst>
          </p:cNvPr>
          <p:cNvSpPr txBox="1">
            <a:spLocks noChangeArrowheads="1"/>
          </p:cNvSpPr>
          <p:nvPr/>
        </p:nvSpPr>
        <p:spPr bwMode="auto">
          <a:xfrm rot="16200000">
            <a:off x="112814" y="4890460"/>
            <a:ext cx="161316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CGW</a:t>
            </a:r>
          </a:p>
        </p:txBody>
      </p:sp>
      <p:sp>
        <p:nvSpPr>
          <p:cNvPr id="46" name="Collects documents…">
            <a:extLst>
              <a:ext uri="{FF2B5EF4-FFF2-40B4-BE49-F238E27FC236}">
                <a16:creationId xmlns:a16="http://schemas.microsoft.com/office/drawing/2014/main" id="{9CA795FF-85BA-B942-80E3-9FD04029C3A4}"/>
              </a:ext>
            </a:extLst>
          </p:cNvPr>
          <p:cNvSpPr txBox="1"/>
          <p:nvPr/>
        </p:nvSpPr>
        <p:spPr>
          <a:xfrm>
            <a:off x="123206" y="584047"/>
            <a:ext cx="11048707" cy="7273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marL="0" marR="0" lvl="0" indent="0" algn="l" defTabSz="412740" rtl="0" eaLnBrk="1" fontAlgn="auto" latinLnBrk="0" hangingPunct="0">
              <a:lnSpc>
                <a:spcPct val="100000"/>
              </a:lnSpc>
              <a:spcBef>
                <a:spcPts val="0"/>
              </a:spcBef>
              <a:spcAft>
                <a:spcPts val="0"/>
              </a:spcAft>
              <a:buClrTx/>
              <a:buSzTx/>
              <a:buFontTx/>
              <a:buNone/>
              <a:tabLst/>
              <a:defRPr b="0"/>
            </a:pPr>
            <a:r>
              <a:rPr lang="en-US" sz="1200" kern="0" dirty="0">
                <a:solidFill>
                  <a:srgbClr val="FFFFFF"/>
                </a:solidFill>
                <a:latin typeface="Amazon Ember"/>
                <a:sym typeface="Helvetica Neue"/>
              </a:rPr>
              <a:t>Infrastructure modernization using EKS- for automating container deployment on customer datacenter and on AWS. EKS cluster to use Graviton instance type and Spot pricing where applicable to further improve price saving and performance. In future further optimization can be achieved  when applications are re-factored to use Micro services that can be deployed using serverless-Lambda and event driven architecture.</a:t>
            </a:r>
            <a:endParaRPr kumimoji="0" lang="en-US" sz="1200" b="1" i="0" u="none" strike="noStrike" kern="0" cap="none" spc="0" normalizeH="0" baseline="0" noProof="0" dirty="0">
              <a:ln>
                <a:noFill/>
              </a:ln>
              <a:solidFill>
                <a:srgbClr val="FFCC00"/>
              </a:solidFill>
              <a:effectLst/>
              <a:uLnTx/>
              <a:uFillTx/>
              <a:latin typeface="Amazon Ember"/>
              <a:sym typeface="Helvetica Neue"/>
            </a:endParaRPr>
          </a:p>
        </p:txBody>
      </p:sp>
      <p:sp>
        <p:nvSpPr>
          <p:cNvPr id="3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221937" y="5458103"/>
            <a:ext cx="1625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altLang="en-US" sz="1200" dirty="0">
                <a:solidFill>
                  <a:srgbClr val="FFFFFF"/>
                </a:solidFill>
                <a:latin typeface="Arial" panose="020B0604020202020204" pitchFamily="34" charset="0"/>
                <a:ea typeface="Amazon Ember" panose="020B0603020204020204" pitchFamily="34" charset="0"/>
                <a:cs typeface="Arial" panose="020B0604020202020204" pitchFamily="34" charset="0"/>
              </a:rPr>
              <a:t>Corporate DC</a:t>
            </a:r>
            <a:endPar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sp>
        <p:nvSpPr>
          <p:cNvPr id="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5341935" y="3320681"/>
            <a:ext cx="124192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defTabSz="609585"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Install CLI,</a:t>
            </a:r>
            <a:endParaRPr lang="en-US" altLang="en-US" sz="900" dirty="0">
              <a:solidFill>
                <a:srgbClr val="FFFFFF"/>
              </a:solidFill>
              <a:latin typeface="Arial" panose="020B0604020202020204" pitchFamily="34" charset="0"/>
              <a:ea typeface="Amazon Ember" panose="020B0603020204020204" pitchFamily="34" charset="0"/>
              <a:cs typeface="Arial" panose="020B0604020202020204" pitchFamily="34" charset="0"/>
            </a:endParaRPr>
          </a:p>
          <a:p>
            <a:pPr marL="0" marR="0" lvl="0" indent="0" defTabSz="609585" rtl="0" eaLnBrk="1" fontAlgn="auto" latinLnBrk="0" hangingPunct="1">
              <a:lnSpc>
                <a:spcPct val="100000"/>
              </a:lnSpc>
              <a:spcBef>
                <a:spcPts val="0"/>
              </a:spcBef>
              <a:spcAft>
                <a:spcPts val="0"/>
              </a:spcAft>
              <a:buClrTx/>
              <a:buSzTx/>
              <a:buFontTx/>
              <a:buNone/>
              <a:tabLst/>
              <a:defRPr/>
            </a:pPr>
            <a:r>
              <a:rPr lang="en-US" altLang="en-US" sz="900" noProof="0" dirty="0">
                <a:solidFill>
                  <a:srgbClr val="FFFFFF"/>
                </a:solidFill>
                <a:latin typeface="Arial" panose="020B0604020202020204" pitchFamily="34" charset="0"/>
                <a:ea typeface="Amazon Ember" panose="020B0603020204020204" pitchFamily="34" charset="0"/>
                <a:cs typeface="Arial" panose="020B0604020202020204" pitchFamily="34" charset="0"/>
              </a:rPr>
              <a:t>k</a:t>
            </a:r>
            <a:r>
              <a:rPr kumimoji="0" lang="en-US" altLang="en-US" sz="900" b="0" i="0" u="none" strike="noStrike" kern="1200" cap="none" spc="0" normalizeH="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ubectl, </a:t>
            </a:r>
            <a:r>
              <a:rPr lang="en-US" altLang="en-US" sz="900" dirty="0">
                <a:solidFill>
                  <a:srgbClr val="FFFFFF"/>
                </a:solidFill>
                <a:latin typeface="Arial" panose="020B0604020202020204" pitchFamily="34" charset="0"/>
                <a:ea typeface="Amazon Ember" panose="020B0603020204020204" pitchFamily="34" charset="0"/>
                <a:cs typeface="Arial" panose="020B0604020202020204" pitchFamily="34" charset="0"/>
              </a:rPr>
              <a:t>eks</a:t>
            </a:r>
            <a:r>
              <a:rPr kumimoji="0" lang="en-US" altLang="en-US" sz="900" b="0" i="0" u="none" strike="noStrike" kern="1200" cap="none" spc="0" normalizeH="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ctl</a:t>
            </a:r>
            <a:r>
              <a:rPr lang="en-US" altLang="en-US" sz="900" dirty="0">
                <a:solidFill>
                  <a:srgbClr val="FFFFFF"/>
                </a:solidFill>
                <a:latin typeface="Arial" panose="020B0604020202020204" pitchFamily="34" charset="0"/>
                <a:ea typeface="Amazon Ember" panose="020B0603020204020204" pitchFamily="34" charset="0"/>
                <a:cs typeface="Arial" panose="020B0604020202020204" pitchFamily="34" charset="0"/>
              </a:rPr>
              <a:t>.</a:t>
            </a:r>
          </a:p>
          <a:p>
            <a:pPr marL="0" marR="0" lvl="0" indent="0" defTabSz="609585"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Deployment</a:t>
            </a:r>
            <a:r>
              <a:rPr lang="en-US" altLang="en-US" sz="900" dirty="0">
                <a:solidFill>
                  <a:srgbClr val="FFFFFF"/>
                </a:solidFill>
                <a:latin typeface="Arial" panose="020B0604020202020204" pitchFamily="34" charset="0"/>
                <a:ea typeface="Amazon Ember" panose="020B0603020204020204" pitchFamily="34" charset="0"/>
                <a:cs typeface="Arial" panose="020B0604020202020204" pitchFamily="34" charset="0"/>
              </a:rPr>
              <a:t>.yaml</a:t>
            </a:r>
            <a:endParaRPr kumimoji="0" lang="en-US" altLang="en-US" sz="9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endParaRPr>
          </a:p>
        </p:txBody>
      </p:sp>
      <p:pic>
        <p:nvPicPr>
          <p:cNvPr id="70"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1201" y="2669325"/>
            <a:ext cx="672523" cy="672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TextBox 12">
            <a:extLst>
              <a:ext uri="{FF2B5EF4-FFF2-40B4-BE49-F238E27FC236}">
                <a16:creationId xmlns:a16="http://schemas.microsoft.com/office/drawing/2014/main" id="{D0806C35-987A-2C49-80BE-59DAE855A8A7}"/>
              </a:ext>
            </a:extLst>
          </p:cNvPr>
          <p:cNvSpPr txBox="1">
            <a:spLocks noChangeArrowheads="1"/>
          </p:cNvSpPr>
          <p:nvPr/>
        </p:nvSpPr>
        <p:spPr bwMode="auto">
          <a:xfrm rot="16200000">
            <a:off x="3549577" y="4908753"/>
            <a:ext cx="1625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FFFFFF"/>
                </a:solidFill>
                <a:effectLst/>
                <a:uLnTx/>
                <a:uFillTx/>
                <a:latin typeface="Arial" panose="020B0604020202020204" pitchFamily="34" charset="0"/>
                <a:ea typeface="Amazon Ember" panose="020B0603020204020204" pitchFamily="34" charset="0"/>
                <a:cs typeface="Arial" panose="020B0604020202020204" pitchFamily="34" charset="0"/>
              </a:rPr>
              <a:t>VPG</a:t>
            </a:r>
          </a:p>
        </p:txBody>
      </p:sp>
      <p:pic>
        <p:nvPicPr>
          <p:cNvPr id="86"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4350" y="2684097"/>
            <a:ext cx="541155" cy="54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flipH="1">
            <a:off x="6199907" y="3320404"/>
            <a:ext cx="329910" cy="320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104">
            <a:extLst>
              <a:ext uri="{FF2B5EF4-FFF2-40B4-BE49-F238E27FC236}">
                <a16:creationId xmlns:a16="http://schemas.microsoft.com/office/drawing/2014/main" id="{6B3FB7B9-3556-BE46-83E3-2436FE70C9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445" y="4549943"/>
            <a:ext cx="621953" cy="8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55909" y="5120834"/>
            <a:ext cx="514356" cy="514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1261194" y="5601147"/>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200" dirty="0">
                <a:solidFill>
                  <a:prstClr val="white"/>
                </a:solidFill>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6" name="Straight Connector 5"/>
          <p:cNvCxnSpPr/>
          <p:nvPr/>
        </p:nvCxnSpPr>
        <p:spPr>
          <a:xfrm>
            <a:off x="861643" y="5235388"/>
            <a:ext cx="1050713" cy="12832"/>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2237917" y="5293887"/>
            <a:ext cx="2194750" cy="23091"/>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BD941177-3BD0-4145-84CF-A371FB18B388}"/>
              </a:ext>
            </a:extLst>
          </p:cNvPr>
          <p:cNvSpPr/>
          <p:nvPr/>
        </p:nvSpPr>
        <p:spPr>
          <a:xfrm>
            <a:off x="4432667" y="2478131"/>
            <a:ext cx="6586657" cy="3593185"/>
          </a:xfrm>
          <a:prstGeom prst="rect">
            <a:avLst/>
          </a:prstGeom>
          <a:noFill/>
          <a:ln w="12700" cap="flat" cmpd="sng" algn="ctr">
            <a:solidFill>
              <a:srgbClr val="69AE35"/>
            </a:solidFill>
            <a:prstDash val="solid"/>
            <a:miter lim="800000"/>
          </a:ln>
          <a:effectLst/>
        </p:spPr>
        <p:txBody>
          <a:bodyPr lIns="457200" tIns="91440"/>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69AE35"/>
                </a:solidFill>
                <a:effectLst/>
                <a:uLnTx/>
                <a:uFillTx/>
                <a:latin typeface="Arial" panose="020B0604020202020204" pitchFamily="34" charset="0"/>
                <a:ea typeface="+mn-ea"/>
                <a:cs typeface="Arial" panose="020B0604020202020204" pitchFamily="34" charset="0"/>
              </a:rPr>
              <a:t>VPC</a:t>
            </a:r>
          </a:p>
        </p:txBody>
      </p:sp>
      <p:pic>
        <p:nvPicPr>
          <p:cNvPr id="80" name="Graphic 106">
            <a:extLst>
              <a:ext uri="{FF2B5EF4-FFF2-40B4-BE49-F238E27FC236}">
                <a16:creationId xmlns:a16="http://schemas.microsoft.com/office/drawing/2014/main" id="{B2E7B569-11C7-1D4B-BBDA-9085F5BFABA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42751" y="250422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9"/>
          <a:stretch>
            <a:fillRect/>
          </a:stretch>
        </p:blipFill>
        <p:spPr>
          <a:xfrm>
            <a:off x="1731238" y="4302577"/>
            <a:ext cx="589183" cy="589183"/>
          </a:xfrm>
          <a:prstGeom prst="rect">
            <a:avLst/>
          </a:prstGeom>
        </p:spPr>
      </p:pic>
      <p:sp>
        <p:nvSpPr>
          <p:cNvPr id="27"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589220" y="4812026"/>
            <a:ext cx="141048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fontAlgn="base">
              <a:spcBef>
                <a:spcPct val="0"/>
              </a:spcBef>
              <a:spcAft>
                <a:spcPct val="0"/>
              </a:spcAft>
            </a:pPr>
            <a:r>
              <a:rPr lang="en-US" altLang="en-US" sz="1100" dirty="0">
                <a:solidFill>
                  <a:prstClr val="white"/>
                </a:solidFill>
                <a:latin typeface="Arial" panose="020B0604020202020204" pitchFamily="34" charset="0"/>
                <a:ea typeface="Amazon Ember" panose="020B0603020204020204" pitchFamily="34" charset="0"/>
                <a:cs typeface="Arial" panose="020B0604020202020204" pitchFamily="34" charset="0"/>
              </a:rPr>
              <a:t>VPN connection</a:t>
            </a:r>
          </a:p>
        </p:txBody>
      </p:sp>
      <p:cxnSp>
        <p:nvCxnSpPr>
          <p:cNvPr id="29" name="Straight Connector 28"/>
          <p:cNvCxnSpPr/>
          <p:nvPr/>
        </p:nvCxnSpPr>
        <p:spPr>
          <a:xfrm flipV="1">
            <a:off x="2174409" y="4802729"/>
            <a:ext cx="2258258" cy="10845"/>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865554" y="4795412"/>
            <a:ext cx="991074" cy="10674"/>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322976" y="2963961"/>
            <a:ext cx="1068225" cy="7426"/>
          </a:xfrm>
          <a:prstGeom prst="straightConnector1">
            <a:avLst/>
          </a:prstGeom>
          <a:ln w="12700">
            <a:solidFill>
              <a:schemeClr val="accent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370563" y="1140369"/>
            <a:ext cx="1062104" cy="307777"/>
          </a:xfrm>
          <a:prstGeom prst="rect">
            <a:avLst/>
          </a:prstGeom>
          <a:noFill/>
        </p:spPr>
        <p:txBody>
          <a:bodyPr wrap="square" rtlCol="0">
            <a:spAutoFit/>
          </a:bodyPr>
          <a:lstStyle/>
          <a:p>
            <a:r>
              <a:rPr lang="en-US" sz="1400" dirty="0"/>
              <a:t>Region</a:t>
            </a:r>
          </a:p>
        </p:txBody>
      </p:sp>
      <p:sp>
        <p:nvSpPr>
          <p:cNvPr id="35" name="TextBox 34"/>
          <p:cNvSpPr txBox="1"/>
          <p:nvPr/>
        </p:nvSpPr>
        <p:spPr>
          <a:xfrm>
            <a:off x="1109182" y="4784733"/>
            <a:ext cx="226995" cy="369332"/>
          </a:xfrm>
          <a:prstGeom prst="rect">
            <a:avLst/>
          </a:prstGeom>
          <a:noFill/>
        </p:spPr>
        <p:txBody>
          <a:bodyPr wrap="square" rtlCol="0">
            <a:spAutoFit/>
          </a:bodyPr>
          <a:lstStyle/>
          <a:p>
            <a:r>
              <a:rPr lang="en-US" dirty="0"/>
              <a:t>1</a:t>
            </a:r>
          </a:p>
        </p:txBody>
      </p:sp>
      <p:sp>
        <p:nvSpPr>
          <p:cNvPr id="36" name="TextBox 35"/>
          <p:cNvSpPr txBox="1"/>
          <p:nvPr/>
        </p:nvSpPr>
        <p:spPr>
          <a:xfrm>
            <a:off x="5163790" y="3286481"/>
            <a:ext cx="203268" cy="369332"/>
          </a:xfrm>
          <a:prstGeom prst="rect">
            <a:avLst/>
          </a:prstGeom>
          <a:noFill/>
        </p:spPr>
        <p:txBody>
          <a:bodyPr wrap="square" rtlCol="0">
            <a:spAutoFit/>
          </a:bodyPr>
          <a:lstStyle/>
          <a:p>
            <a:r>
              <a:rPr lang="en-US" dirty="0"/>
              <a:t>2</a:t>
            </a:r>
          </a:p>
        </p:txBody>
      </p:sp>
      <p:sp>
        <p:nvSpPr>
          <p:cNvPr id="39" name="TextBox 38"/>
          <p:cNvSpPr txBox="1"/>
          <p:nvPr/>
        </p:nvSpPr>
        <p:spPr>
          <a:xfrm>
            <a:off x="4659552" y="2898040"/>
            <a:ext cx="260538" cy="369332"/>
          </a:xfrm>
          <a:prstGeom prst="rect">
            <a:avLst/>
          </a:prstGeom>
          <a:noFill/>
        </p:spPr>
        <p:txBody>
          <a:bodyPr wrap="square" rtlCol="0">
            <a:spAutoFit/>
          </a:bodyPr>
          <a:lstStyle/>
          <a:p>
            <a:r>
              <a:rPr lang="en-US" dirty="0"/>
              <a:t>3</a:t>
            </a:r>
          </a:p>
        </p:txBody>
      </p:sp>
      <p:sp>
        <p:nvSpPr>
          <p:cNvPr id="40" name="TextBox 39"/>
          <p:cNvSpPr txBox="1"/>
          <p:nvPr/>
        </p:nvSpPr>
        <p:spPr>
          <a:xfrm>
            <a:off x="6253622" y="2756909"/>
            <a:ext cx="267062" cy="369332"/>
          </a:xfrm>
          <a:prstGeom prst="rect">
            <a:avLst/>
          </a:prstGeom>
          <a:noFill/>
        </p:spPr>
        <p:txBody>
          <a:bodyPr wrap="square" rtlCol="0">
            <a:spAutoFit/>
          </a:bodyPr>
          <a:lstStyle/>
          <a:p>
            <a:r>
              <a:rPr lang="en-US" dirty="0"/>
              <a:t>4</a:t>
            </a:r>
          </a:p>
        </p:txBody>
      </p:sp>
      <p:pic>
        <p:nvPicPr>
          <p:cNvPr id="23" name="Picture 22"/>
          <p:cNvPicPr>
            <a:picLocks noChangeAspect="1"/>
          </p:cNvPicPr>
          <p:nvPr/>
        </p:nvPicPr>
        <p:blipFill>
          <a:blip r:embed="rId10"/>
          <a:stretch>
            <a:fillRect/>
          </a:stretch>
        </p:blipFill>
        <p:spPr>
          <a:xfrm>
            <a:off x="4214131" y="3602094"/>
            <a:ext cx="457240" cy="457240"/>
          </a:xfrm>
          <a:prstGeom prst="rect">
            <a:avLst/>
          </a:prstGeom>
        </p:spPr>
      </p:pic>
      <p:pic>
        <p:nvPicPr>
          <p:cNvPr id="24" name="Picture 23"/>
          <p:cNvPicPr>
            <a:picLocks noChangeAspect="1"/>
          </p:cNvPicPr>
          <p:nvPr/>
        </p:nvPicPr>
        <p:blipFill>
          <a:blip r:embed="rId11"/>
          <a:stretch>
            <a:fillRect/>
          </a:stretch>
        </p:blipFill>
        <p:spPr>
          <a:xfrm>
            <a:off x="2714323" y="3650751"/>
            <a:ext cx="469433" cy="469433"/>
          </a:xfrm>
          <a:prstGeom prst="rect">
            <a:avLst/>
          </a:prstGeom>
        </p:spPr>
      </p:pic>
      <p:sp>
        <p:nvSpPr>
          <p:cNvPr id="26" name="TextBox 25"/>
          <p:cNvSpPr txBox="1"/>
          <p:nvPr/>
        </p:nvSpPr>
        <p:spPr>
          <a:xfrm>
            <a:off x="2595848" y="4062833"/>
            <a:ext cx="1302548" cy="430887"/>
          </a:xfrm>
          <a:prstGeom prst="rect">
            <a:avLst/>
          </a:prstGeom>
          <a:noFill/>
        </p:spPr>
        <p:txBody>
          <a:bodyPr wrap="square" rtlCol="0">
            <a:spAutoFit/>
          </a:bodyPr>
          <a:lstStyle/>
          <a:p>
            <a:r>
              <a:rPr lang="en-US" sz="1100" dirty="0"/>
              <a:t>Application clients</a:t>
            </a:r>
          </a:p>
        </p:txBody>
      </p:sp>
      <p:cxnSp>
        <p:nvCxnSpPr>
          <p:cNvPr id="55" name="Straight Connector 54"/>
          <p:cNvCxnSpPr/>
          <p:nvPr/>
        </p:nvCxnSpPr>
        <p:spPr>
          <a:xfrm flipV="1">
            <a:off x="3261037" y="3812491"/>
            <a:ext cx="961854" cy="1"/>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12"/>
          <a:stretch>
            <a:fillRect/>
          </a:stretch>
        </p:blipFill>
        <p:spPr>
          <a:xfrm>
            <a:off x="7610642" y="2651649"/>
            <a:ext cx="2725514" cy="2131397"/>
          </a:xfrm>
          <a:prstGeom prst="rect">
            <a:avLst/>
          </a:prstGeom>
        </p:spPr>
      </p:pic>
      <p:cxnSp>
        <p:nvCxnSpPr>
          <p:cNvPr id="48" name="Straight Arrow Connector 47"/>
          <p:cNvCxnSpPr/>
          <p:nvPr/>
        </p:nvCxnSpPr>
        <p:spPr>
          <a:xfrm>
            <a:off x="4642004" y="3828789"/>
            <a:ext cx="3083991" cy="8448"/>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70" idx="3"/>
          </p:cNvCxnSpPr>
          <p:nvPr/>
        </p:nvCxnSpPr>
        <p:spPr>
          <a:xfrm>
            <a:off x="6063724" y="3005587"/>
            <a:ext cx="1546918" cy="19826"/>
          </a:xfrm>
          <a:prstGeom prst="straightConnector1">
            <a:avLst/>
          </a:prstGeom>
          <a:ln w="127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13"/>
          <a:stretch>
            <a:fillRect/>
          </a:stretch>
        </p:blipFill>
        <p:spPr>
          <a:xfrm>
            <a:off x="7605153" y="1209840"/>
            <a:ext cx="2716307" cy="1270065"/>
          </a:xfrm>
          <a:prstGeom prst="rect">
            <a:avLst/>
          </a:prstGeom>
        </p:spPr>
      </p:pic>
    </p:spTree>
    <p:extLst>
      <p:ext uri="{BB962C8B-B14F-4D97-AF65-F5344CB8AC3E}">
        <p14:creationId xmlns:p14="http://schemas.microsoft.com/office/powerpoint/2010/main" val="162041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89"/>
                                        </p:tgtEl>
                                        <p:attrNameLst>
                                          <p:attrName>style.visibility</p:attrName>
                                        </p:attrNameLst>
                                      </p:cBhvr>
                                      <p:to>
                                        <p:strVal val="visible"/>
                                      </p:to>
                                    </p:set>
                                    <p:animEffect transition="in" filter="fade">
                                      <p:cBhvr>
                                        <p:cTn id="16" dur="500"/>
                                        <p:tgtEl>
                                          <p:spTgt spid="8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2" grpId="0"/>
      <p:bldP spid="52" grpId="0"/>
      <p:bldP spid="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30" y="228124"/>
            <a:ext cx="10972800" cy="459691"/>
          </a:xfrm>
        </p:spPr>
        <p:txBody>
          <a:bodyPr/>
          <a:lstStyle/>
          <a:p>
            <a:r>
              <a:rPr lang="en-US" dirty="0"/>
              <a:t>End- End Solution</a:t>
            </a:r>
          </a:p>
        </p:txBody>
      </p:sp>
      <p:sp>
        <p:nvSpPr>
          <p:cNvPr id="46" name="Collects documents…">
            <a:extLst>
              <a:ext uri="{FF2B5EF4-FFF2-40B4-BE49-F238E27FC236}">
                <a16:creationId xmlns:a16="http://schemas.microsoft.com/office/drawing/2014/main" id="{9CA795FF-85BA-B942-80E3-9FD04029C3A4}"/>
              </a:ext>
            </a:extLst>
          </p:cNvPr>
          <p:cNvSpPr txBox="1"/>
          <p:nvPr/>
        </p:nvSpPr>
        <p:spPr>
          <a:xfrm>
            <a:off x="143230" y="1603691"/>
            <a:ext cx="3481019" cy="25620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nchorCtr="0">
            <a:noAutofit/>
          </a:bodyPr>
          <a:lstStyle/>
          <a:p>
            <a:pPr lvl="0" defTabSz="412740" hangingPunct="0">
              <a:defRPr b="0"/>
            </a:pPr>
            <a:r>
              <a:rPr lang="en-US" sz="1400" kern="0" dirty="0">
                <a:solidFill>
                  <a:srgbClr val="FFFFFF"/>
                </a:solidFill>
                <a:sym typeface="Helvetica Neue"/>
              </a:rPr>
              <a:t>Infrastructure modernization using EKS- for automating container deployment on customer datacenter and on AWS. EKS cluster to use Graviton-2 Arm processor based instances that offer 40% better price/performance and Spot| RI instances where applicable for additional cost savings. In future further optimization can be achieved  when applications are re-factored to use microservices that can be deployed using serverless-Lambda and event driven architecture.</a:t>
            </a:r>
            <a:endParaRPr lang="en-US" sz="1400" b="1" kern="0" dirty="0">
              <a:solidFill>
                <a:srgbClr val="FFCC00"/>
              </a:solidFill>
              <a:sym typeface="Helvetica Neue"/>
            </a:endParaRPr>
          </a:p>
          <a:p>
            <a:pPr lvl="0" defTabSz="412740" hangingPunct="0">
              <a:defRPr b="0"/>
            </a:pPr>
            <a:endParaRPr lang="en-US" sz="1400" kern="0" dirty="0">
              <a:solidFill>
                <a:srgbClr val="FFFFFF"/>
              </a:solidFill>
              <a:sym typeface="Helvetica Neue"/>
            </a:endParaRPr>
          </a:p>
          <a:p>
            <a:pPr lvl="0" defTabSz="412740" hangingPunct="0">
              <a:defRPr b="0"/>
            </a:pPr>
            <a:r>
              <a:rPr lang="en-US" sz="1400" kern="0" dirty="0">
                <a:solidFill>
                  <a:srgbClr val="FFFFFF"/>
                </a:solidFill>
                <a:sym typeface="Helvetica Neue"/>
              </a:rPr>
              <a:t>DevOps CI/CD workflow automation -  compile, test, build, and deploy applications to production steps will  be automated using AWS DevOps services. This solution works well with hybrid environments as well as cloud native.</a:t>
            </a:r>
            <a:endParaRPr lang="en-US" sz="1400" b="1" kern="0" dirty="0">
              <a:solidFill>
                <a:srgbClr val="FFCC00"/>
              </a:solidFill>
              <a:sym typeface="Helvetica Neue"/>
            </a:endParaRPr>
          </a:p>
        </p:txBody>
      </p:sp>
      <p:pic>
        <p:nvPicPr>
          <p:cNvPr id="3" name="Picture 2"/>
          <p:cNvPicPr>
            <a:picLocks noChangeAspect="1"/>
          </p:cNvPicPr>
          <p:nvPr/>
        </p:nvPicPr>
        <p:blipFill>
          <a:blip r:embed="rId3"/>
          <a:stretch>
            <a:fillRect/>
          </a:stretch>
        </p:blipFill>
        <p:spPr>
          <a:xfrm>
            <a:off x="3624249" y="755374"/>
            <a:ext cx="8407125" cy="5082913"/>
          </a:xfrm>
          <a:prstGeom prst="rect">
            <a:avLst/>
          </a:prstGeom>
        </p:spPr>
      </p:pic>
    </p:spTree>
    <p:extLst>
      <p:ext uri="{BB962C8B-B14F-4D97-AF65-F5344CB8AC3E}">
        <p14:creationId xmlns:p14="http://schemas.microsoft.com/office/powerpoint/2010/main" val="87651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Machine Learning Embark Program - Presentation Deck_NBH" id="{FB81FDB0-A128-374A-BB71-3B8D1F0AA902}" vid="{99B77B67-7697-9740-8357-E99C86D9D647}"/>
    </a:ext>
  </a:extLst>
</a:theme>
</file>

<file path=ppt/theme/theme2.xml><?xml version="1.0" encoding="utf-8"?>
<a:theme xmlns:a="http://schemas.openxmlformats.org/drawingml/2006/main" name="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30818</TotalTime>
  <Words>4759</Words>
  <Application>Microsoft Macintosh PowerPoint</Application>
  <PresentationFormat>Widescreen</PresentationFormat>
  <Paragraphs>559</Paragraphs>
  <Slides>23</Slides>
  <Notes>20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23</vt:i4>
      </vt:variant>
    </vt:vector>
  </HeadingPairs>
  <TitlesOfParts>
    <vt:vector size="35" baseType="lpstr">
      <vt:lpstr>Amazon Ember</vt:lpstr>
      <vt:lpstr>Amazon Ember Light</vt:lpstr>
      <vt:lpstr>Amazon Ember Regular</vt:lpstr>
      <vt:lpstr>AmazonEmber</vt:lpstr>
      <vt:lpstr>AmazonEmberBold</vt:lpstr>
      <vt:lpstr>Arial</vt:lpstr>
      <vt:lpstr>Calibri</vt:lpstr>
      <vt:lpstr>Lucida Console</vt:lpstr>
      <vt:lpstr>Proxima Nova Extrabold</vt:lpstr>
      <vt:lpstr>Wingdings</vt:lpstr>
      <vt:lpstr>2_4-60140_DeckTemplate_AWS AI ML</vt:lpstr>
      <vt:lpstr>4-60140_DeckTemplate_AWS AI ML</vt:lpstr>
      <vt:lpstr>PowerPoint Presentation</vt:lpstr>
      <vt:lpstr>Stakeholders &amp; Recap</vt:lpstr>
      <vt:lpstr>PowerPoint Presentation</vt:lpstr>
      <vt:lpstr>PowerPoint Presentation</vt:lpstr>
      <vt:lpstr>Workflow 1 – DevOps CI/CD workflow automation</vt:lpstr>
      <vt:lpstr>Workflow 1 Demo – DevOps – CI/CD</vt:lpstr>
      <vt:lpstr>Workflow 2 – Infrastructure modernization for Hybrid Apps</vt:lpstr>
      <vt:lpstr>Workflow 2 – Hybrid application deployment</vt:lpstr>
      <vt:lpstr>End- End Solution</vt:lpstr>
      <vt:lpstr>PowerPoint Presentation</vt:lpstr>
      <vt:lpstr>PowerPoint Presentation</vt:lpstr>
      <vt:lpstr>PowerPoint Presentation</vt:lpstr>
      <vt:lpstr>PowerPoint Presentation</vt:lpstr>
      <vt:lpstr>PowerPoint Presentation</vt:lpstr>
      <vt:lpstr>PowerPoint Presentation</vt:lpstr>
      <vt:lpstr>Amazon EKS</vt:lpstr>
      <vt:lpstr>Amazon EKS - Anywhere</vt:lpstr>
      <vt:lpstr>AWS DevOps services</vt:lpstr>
      <vt:lpstr>CI/CD using open source and EKS</vt:lpstr>
      <vt:lpstr>What Applications to move first?</vt:lpstr>
      <vt:lpstr> References</vt:lpstr>
      <vt:lpstr>PowerPoint Presentation</vt:lpstr>
      <vt:lpstr>SA flywheel</vt:lpstr>
    </vt:vector>
  </TitlesOfParts>
  <Company>Amazon Corporate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Parimi, Nitu</dc:creator>
  <cp:lastModifiedBy>Ravi Parimi</cp:lastModifiedBy>
  <cp:revision>324</cp:revision>
  <dcterms:created xsi:type="dcterms:W3CDTF">2021-01-11T01:03:08Z</dcterms:created>
  <dcterms:modified xsi:type="dcterms:W3CDTF">2023-08-02T21:33:37Z</dcterms:modified>
</cp:coreProperties>
</file>